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993" r:id="rId2"/>
    <p:sldId id="1022" r:id="rId3"/>
    <p:sldId id="1027" r:id="rId4"/>
    <p:sldId id="1028" r:id="rId5"/>
    <p:sldId id="1030" r:id="rId6"/>
    <p:sldId id="1029" r:id="rId7"/>
    <p:sldId id="1031" r:id="rId8"/>
    <p:sldId id="1033" r:id="rId9"/>
    <p:sldId id="1013" r:id="rId10"/>
    <p:sldId id="1024" r:id="rId11"/>
    <p:sldId id="1025" r:id="rId12"/>
    <p:sldId id="1034" r:id="rId13"/>
    <p:sldId id="1009" r:id="rId14"/>
    <p:sldId id="998" r:id="rId15"/>
  </p:sldIdLst>
  <p:sldSz cx="12192000" cy="6858000"/>
  <p:notesSz cx="6858000" cy="9144000"/>
  <p:embeddedFontLst>
    <p:embeddedFont>
      <p:font typeface="黑体" panose="02010609060101010101" pitchFamily="49" charset="-122"/>
      <p:regular r:id="rId17"/>
    </p:embeddedFont>
    <p:embeddedFont>
      <p:font typeface="Calibri" panose="020F0502020204030204" pitchFamily="34" charset="0"/>
      <p:regular r:id="rId18"/>
      <p:bold r:id="rId19"/>
      <p:italic r:id="rId20"/>
      <p:boldItalic r:id="rId21"/>
    </p:embeddedFont>
  </p:embeddedFontLst>
  <p:custDataLst>
    <p:tags r:id="rId22"/>
  </p:custDataLst>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6D95"/>
    <a:srgbClr val="DB2C03"/>
    <a:srgbClr val="F2F2F2"/>
    <a:srgbClr val="295697"/>
    <a:srgbClr val="DF4D4D"/>
    <a:srgbClr val="0075BF"/>
    <a:srgbClr val="034EA2"/>
    <a:srgbClr val="0087CD"/>
    <a:srgbClr val="C68F06"/>
    <a:srgbClr val="EBAC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autoAdjust="0"/>
    <p:restoredTop sz="95386" autoAdjust="0"/>
  </p:normalViewPr>
  <p:slideViewPr>
    <p:cSldViewPr>
      <p:cViewPr varScale="1">
        <p:scale>
          <a:sx n="88" d="100"/>
          <a:sy n="88" d="100"/>
        </p:scale>
        <p:origin x="368" y="4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2022/6/6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7765"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12</a:t>
            </a:fld>
            <a:endParaRPr lang="en-US" altLang="zh-CN"/>
          </a:p>
        </p:txBody>
      </p:sp>
    </p:spTree>
    <p:extLst>
      <p:ext uri="{BB962C8B-B14F-4D97-AF65-F5344CB8AC3E}">
        <p14:creationId xmlns:p14="http://schemas.microsoft.com/office/powerpoint/2010/main" val="362963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ln>
        </p:spPr>
      </p:sp>
      <p:sp>
        <p:nvSpPr>
          <p:cNvPr id="44034" name="备注占位符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4403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64F652D-D5FF-4745-AF86-C5CD486028D1}" type="slidenum">
              <a:rPr lang="zh-CN" altLang="en-US"/>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C0F3E8C-8BCD-4A8F-98D8-F8D96B87BD28}" type="datetimeFigureOut">
              <a:rPr lang="zh-CN" altLang="en-US"/>
              <a:t>2022/6/6</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vert="horz" wrap="square" lIns="68580" tIns="34290" rIns="68580" bIns="34290" numCol="1" anchor="t" anchorCtr="0" compatLnSpc="1"/>
          <a:lstStyle>
            <a:lvl1pPr eaLnBrk="1" hangingPunct="1">
              <a:defRPr smtClean="0"/>
            </a:lvl1pPr>
          </a:lstStyle>
          <a:p>
            <a:pPr>
              <a:defRPr/>
            </a:pPr>
            <a:fld id="{4AAA05D2-2F82-4D1D-9A69-4CC173608BCF}"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t>2022/6/6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1" y="1600201"/>
            <a:ext cx="10972800" cy="4525963"/>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1" y="6356352"/>
            <a:ext cx="2844800" cy="365125"/>
          </a:xfrm>
          <a:prstGeom prst="rect">
            <a:avLst/>
          </a:prstGeom>
        </p:spPr>
        <p:txBody>
          <a:bodyPr vert="horz" lIns="91428" tIns="45714" rIns="91428" bIns="45714" rtlCol="0" anchor="ctr"/>
          <a:lstStyle>
            <a:lvl1pPr algn="l">
              <a:defRPr sz="1600">
                <a:solidFill>
                  <a:schemeClr val="tx1">
                    <a:tint val="75000"/>
                  </a:schemeClr>
                </a:solidFill>
              </a:defRPr>
            </a:lvl1pPr>
          </a:lstStyle>
          <a:p>
            <a:fld id="{02854A03-91AF-448A-9954-517C0577E5F0}" type="datetimeFigureOut">
              <a:rPr lang="zh-CN" altLang="en-US" smtClean="0"/>
              <a:t>2022/6/6</a:t>
            </a:fld>
            <a:endParaRPr lang="zh-CN" altLang="en-US"/>
          </a:p>
        </p:txBody>
      </p:sp>
      <p:sp>
        <p:nvSpPr>
          <p:cNvPr id="5" name="页脚占位符 4"/>
          <p:cNvSpPr>
            <a:spLocks noGrp="1"/>
          </p:cNvSpPr>
          <p:nvPr>
            <p:ph type="ftr" sz="quarter" idx="3"/>
          </p:nvPr>
        </p:nvSpPr>
        <p:spPr>
          <a:xfrm>
            <a:off x="4165601" y="6356352"/>
            <a:ext cx="3860800" cy="365125"/>
          </a:xfrm>
          <a:prstGeom prst="rect">
            <a:avLst/>
          </a:prstGeom>
        </p:spPr>
        <p:txBody>
          <a:bodyPr vert="horz" lIns="91428" tIns="45714" rIns="91428" bIns="45714"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28" tIns="45714" rIns="91428" bIns="45714" rtlCol="0" anchor="ctr"/>
          <a:lstStyle>
            <a:lvl1pPr algn="r">
              <a:defRPr sz="1600">
                <a:solidFill>
                  <a:schemeClr val="tx1">
                    <a:tint val="75000"/>
                  </a:schemeClr>
                </a:solidFill>
              </a:defRPr>
            </a:lvl1pPr>
          </a:lstStyle>
          <a:p>
            <a:fld id="{2EEFC946-6D13-4F8C-9740-992A906A61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kns.cnki.net/kcms/detail/42.1290.F.20220428.0919.006.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345132" y="1068954"/>
            <a:ext cx="5760046" cy="5094744"/>
          </a:xfrm>
          <a:custGeom>
            <a:avLst/>
            <a:gdLst>
              <a:gd name="T0" fmla="*/ 2277 w 2277"/>
              <a:gd name="T1" fmla="*/ 2014 h 2014"/>
              <a:gd name="T2" fmla="*/ 1061 w 2277"/>
              <a:gd name="T3" fmla="*/ 2014 h 2014"/>
              <a:gd name="T4" fmla="*/ 0 w 2277"/>
              <a:gd name="T5" fmla="*/ 0 h 2014"/>
              <a:gd name="T6" fmla="*/ 1217 w 2277"/>
              <a:gd name="T7" fmla="*/ 0 h 2014"/>
              <a:gd name="T8" fmla="*/ 2277 w 2277"/>
              <a:gd name="T9" fmla="*/ 2014 h 2014"/>
            </a:gdLst>
            <a:ahLst/>
            <a:cxnLst>
              <a:cxn ang="0">
                <a:pos x="T0" y="T1"/>
              </a:cxn>
              <a:cxn ang="0">
                <a:pos x="T2" y="T3"/>
              </a:cxn>
              <a:cxn ang="0">
                <a:pos x="T4" y="T5"/>
              </a:cxn>
              <a:cxn ang="0">
                <a:pos x="T6" y="T7"/>
              </a:cxn>
              <a:cxn ang="0">
                <a:pos x="T8" y="T9"/>
              </a:cxn>
            </a:cxnLst>
            <a:rect l="0" t="0" r="r" b="b"/>
            <a:pathLst>
              <a:path w="2277" h="2014">
                <a:moveTo>
                  <a:pt x="2277" y="2014"/>
                </a:moveTo>
                <a:lnTo>
                  <a:pt x="1061" y="2014"/>
                </a:lnTo>
                <a:lnTo>
                  <a:pt x="0" y="0"/>
                </a:lnTo>
                <a:lnTo>
                  <a:pt x="1217" y="0"/>
                </a:lnTo>
                <a:lnTo>
                  <a:pt x="2277" y="2014"/>
                </a:lnTo>
                <a:close/>
              </a:path>
            </a:pathLst>
          </a:custGeom>
          <a:solidFill>
            <a:schemeClr val="accent4">
              <a:lumMod val="60000"/>
              <a:lumOff val="40000"/>
            </a:schemeClr>
          </a:solidFill>
          <a:ln>
            <a:noFill/>
          </a:ln>
        </p:spPr>
        <p:txBody>
          <a:bodyPr vert="horz" wrap="square" lIns="128580" tIns="64290" rIns="128580" bIns="64290" numCol="1" anchor="t" anchorCtr="0" compatLnSpc="1"/>
          <a:lstStyle/>
          <a:p>
            <a:endParaRPr lang="zh-CN" altLang="en-US" dirty="0">
              <a:cs typeface="+mn-ea"/>
              <a:sym typeface="+mn-lt"/>
            </a:endParaRPr>
          </a:p>
        </p:txBody>
      </p:sp>
      <p:sp>
        <p:nvSpPr>
          <p:cNvPr id="5" name="Rectangle 6"/>
          <p:cNvSpPr>
            <a:spLocks noChangeArrowheads="1"/>
          </p:cNvSpPr>
          <p:nvPr/>
        </p:nvSpPr>
        <p:spPr bwMode="auto">
          <a:xfrm>
            <a:off x="71120" y="1674480"/>
            <a:ext cx="12191649" cy="4103116"/>
          </a:xfrm>
          <a:prstGeom prst="rect">
            <a:avLst/>
          </a:prstGeom>
          <a:solidFill>
            <a:srgbClr val="2B6D95"/>
          </a:solidFill>
          <a:ln>
            <a:noFill/>
          </a:ln>
        </p:spPr>
        <p:txBody>
          <a:bodyPr vert="horz" wrap="square" lIns="128580" tIns="64290" rIns="128580" bIns="64290" numCol="1" anchor="t" anchorCtr="0" compatLnSpc="1"/>
          <a:lstStyle/>
          <a:p>
            <a:pPr>
              <a:buNone/>
            </a:pPr>
            <a:r>
              <a:rPr lang="en-US" altLang="zh-CN" cap="all">
                <a:solidFill>
                  <a:schemeClr val="bg1"/>
                </a:solidFill>
                <a:cs typeface="+mn-ea"/>
                <a:sym typeface="+mn-lt"/>
              </a:rPr>
              <a:t>POWERPOINT</a:t>
            </a:r>
            <a:endParaRPr lang="zh-CN" altLang="en-US" cap="all" dirty="0">
              <a:solidFill>
                <a:schemeClr val="bg1"/>
              </a:solidFill>
              <a:cs typeface="+mn-ea"/>
              <a:sym typeface="+mn-lt"/>
            </a:endParaRPr>
          </a:p>
        </p:txBody>
      </p:sp>
      <p:sp>
        <p:nvSpPr>
          <p:cNvPr id="6" name="Freeform 7"/>
          <p:cNvSpPr/>
          <p:nvPr/>
        </p:nvSpPr>
        <p:spPr bwMode="auto">
          <a:xfrm>
            <a:off x="353" y="1068954"/>
            <a:ext cx="3412518" cy="4598930"/>
          </a:xfrm>
          <a:custGeom>
            <a:avLst/>
            <a:gdLst>
              <a:gd name="T0" fmla="*/ 1349 w 1349"/>
              <a:gd name="T1" fmla="*/ 0 h 1818"/>
              <a:gd name="T2" fmla="*/ 0 w 1349"/>
              <a:gd name="T3" fmla="*/ 1818 h 1818"/>
              <a:gd name="T4" fmla="*/ 0 w 1349"/>
              <a:gd name="T5" fmla="*/ 0 h 1818"/>
              <a:gd name="T6" fmla="*/ 1349 w 1349"/>
              <a:gd name="T7" fmla="*/ 0 h 1818"/>
            </a:gdLst>
            <a:ahLst/>
            <a:cxnLst>
              <a:cxn ang="0">
                <a:pos x="T0" y="T1"/>
              </a:cxn>
              <a:cxn ang="0">
                <a:pos x="T2" y="T3"/>
              </a:cxn>
              <a:cxn ang="0">
                <a:pos x="T4" y="T5"/>
              </a:cxn>
              <a:cxn ang="0">
                <a:pos x="T6" y="T7"/>
              </a:cxn>
            </a:cxnLst>
            <a:rect l="0" t="0" r="r" b="b"/>
            <a:pathLst>
              <a:path w="1349" h="1818">
                <a:moveTo>
                  <a:pt x="1349" y="0"/>
                </a:moveTo>
                <a:lnTo>
                  <a:pt x="0" y="1818"/>
                </a:lnTo>
                <a:lnTo>
                  <a:pt x="0" y="0"/>
                </a:lnTo>
                <a:lnTo>
                  <a:pt x="134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dirty="0">
              <a:cs typeface="+mn-ea"/>
              <a:sym typeface="+mn-lt"/>
            </a:endParaRPr>
          </a:p>
        </p:txBody>
      </p:sp>
      <p:sp>
        <p:nvSpPr>
          <p:cNvPr id="7" name="Freeform 8"/>
          <p:cNvSpPr/>
          <p:nvPr/>
        </p:nvSpPr>
        <p:spPr bwMode="auto">
          <a:xfrm>
            <a:off x="3015714" y="4869160"/>
            <a:ext cx="4535689" cy="1294538"/>
          </a:xfrm>
          <a:custGeom>
            <a:avLst/>
            <a:gdLst>
              <a:gd name="T0" fmla="*/ 446 w 1793"/>
              <a:gd name="T1" fmla="*/ 0 h 616"/>
              <a:gd name="T2" fmla="*/ 0 w 1793"/>
              <a:gd name="T3" fmla="*/ 616 h 616"/>
              <a:gd name="T4" fmla="*/ 1347 w 1793"/>
              <a:gd name="T5" fmla="*/ 616 h 616"/>
              <a:gd name="T6" fmla="*/ 1793 w 1793"/>
              <a:gd name="T7" fmla="*/ 0 h 616"/>
              <a:gd name="T8" fmla="*/ 446 w 1793"/>
              <a:gd name="T9" fmla="*/ 0 h 616"/>
            </a:gdLst>
            <a:ahLst/>
            <a:cxnLst>
              <a:cxn ang="0">
                <a:pos x="T0" y="T1"/>
              </a:cxn>
              <a:cxn ang="0">
                <a:pos x="T2" y="T3"/>
              </a:cxn>
              <a:cxn ang="0">
                <a:pos x="T4" y="T5"/>
              </a:cxn>
              <a:cxn ang="0">
                <a:pos x="T6" y="T7"/>
              </a:cxn>
              <a:cxn ang="0">
                <a:pos x="T8" y="T9"/>
              </a:cxn>
            </a:cxnLst>
            <a:rect l="0" t="0" r="r" b="b"/>
            <a:pathLst>
              <a:path w="1793" h="616">
                <a:moveTo>
                  <a:pt x="446" y="0"/>
                </a:moveTo>
                <a:lnTo>
                  <a:pt x="0" y="616"/>
                </a:lnTo>
                <a:lnTo>
                  <a:pt x="1347" y="616"/>
                </a:lnTo>
                <a:lnTo>
                  <a:pt x="1793" y="0"/>
                </a:lnTo>
                <a:lnTo>
                  <a:pt x="44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dirty="0">
              <a:cs typeface="+mn-ea"/>
              <a:sym typeface="+mn-lt"/>
            </a:endParaRPr>
          </a:p>
        </p:txBody>
      </p:sp>
      <p:sp>
        <p:nvSpPr>
          <p:cNvPr id="8" name="矩形 259"/>
          <p:cNvSpPr>
            <a:spLocks noChangeArrowheads="1"/>
          </p:cNvSpPr>
          <p:nvPr/>
        </p:nvSpPr>
        <p:spPr bwMode="auto">
          <a:xfrm>
            <a:off x="2650140" y="2207603"/>
            <a:ext cx="8636541"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endParaRPr lang="zh-CN" altLang="en-US" sz="6000" b="1" cap="all" dirty="0">
              <a:solidFill>
                <a:schemeClr val="bg1"/>
              </a:solidFill>
              <a:latin typeface="黑体" panose="02010609060101010101" charset="-122"/>
              <a:ea typeface="黑体" panose="02010609060101010101" charset="-122"/>
              <a:cs typeface="黑体" panose="02010609060101010101" charset="-122"/>
              <a:sym typeface="+mn-lt"/>
            </a:endParaRPr>
          </a:p>
        </p:txBody>
      </p:sp>
      <p:sp>
        <p:nvSpPr>
          <p:cNvPr id="12" name="TextBox 33"/>
          <p:cNvSpPr txBox="1"/>
          <p:nvPr/>
        </p:nvSpPr>
        <p:spPr>
          <a:xfrm>
            <a:off x="8543925" y="4749165"/>
            <a:ext cx="3576955" cy="829945"/>
          </a:xfrm>
          <a:prstGeom prst="rect">
            <a:avLst/>
          </a:prstGeom>
          <a:noFill/>
        </p:spPr>
        <p:txBody>
          <a:bodyPr wrap="square" rtlCol="0">
            <a:spAutoFit/>
          </a:bodyPr>
          <a:lstStyle/>
          <a:p>
            <a:r>
              <a:rPr lang="zh-CN" altLang="en-US" sz="1600" dirty="0">
                <a:solidFill>
                  <a:schemeClr val="bg1"/>
                </a:solidFill>
                <a:cs typeface="+mn-ea"/>
                <a:sym typeface="+mn-lt"/>
              </a:rPr>
              <a:t>汇报人：陈晓奕</a:t>
            </a:r>
          </a:p>
          <a:p>
            <a:r>
              <a:rPr lang="zh-CN" altLang="en-US" sz="1600" dirty="0">
                <a:solidFill>
                  <a:schemeClr val="bg1"/>
                </a:solidFill>
                <a:cs typeface="+mn-ea"/>
                <a:sym typeface="+mn-lt"/>
              </a:rPr>
              <a:t>     </a:t>
            </a:r>
          </a:p>
          <a:p>
            <a:r>
              <a:rPr lang="zh-CN" altLang="en-US" sz="1600" dirty="0">
                <a:solidFill>
                  <a:schemeClr val="bg1"/>
                </a:solidFill>
                <a:cs typeface="+mn-ea"/>
                <a:sym typeface="+mn-lt"/>
              </a:rPr>
              <a:t>汇报时间：</a:t>
            </a:r>
            <a:r>
              <a:rPr lang="en-US" altLang="zh-CN" sz="1600" dirty="0">
                <a:solidFill>
                  <a:schemeClr val="bg1"/>
                </a:solidFill>
                <a:cs typeface="+mn-ea"/>
                <a:sym typeface="+mn-lt"/>
              </a:rPr>
              <a:t>2022.5.15</a:t>
            </a:r>
            <a:endParaRPr lang="zh-CN" altLang="en-US" sz="1600" dirty="0">
              <a:solidFill>
                <a:schemeClr val="bg1"/>
              </a:solidFill>
              <a:cs typeface="+mn-ea"/>
              <a:sym typeface="+mn-lt"/>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28822"/>
            <a:ext cx="914002" cy="1166267"/>
          </a:xfrm>
          <a:prstGeom prst="rect">
            <a:avLst/>
          </a:prstGeom>
        </p:spPr>
      </p:pic>
      <p:sp>
        <p:nvSpPr>
          <p:cNvPr id="2" name="文本框 1"/>
          <p:cNvSpPr txBox="1"/>
          <p:nvPr/>
        </p:nvSpPr>
        <p:spPr>
          <a:xfrm>
            <a:off x="2650140" y="3130893"/>
            <a:ext cx="7992888" cy="706755"/>
          </a:xfrm>
          <a:prstGeom prst="rect">
            <a:avLst/>
          </a:prstGeom>
          <a:noFill/>
        </p:spPr>
        <p:txBody>
          <a:bodyPr wrap="square" rtlCol="0">
            <a:spAutoFit/>
          </a:bodyPr>
          <a:lstStyle/>
          <a:p>
            <a:r>
              <a:rPr lang="en-US" altLang="zh-CN" sz="4000" dirty="0">
                <a:solidFill>
                  <a:schemeClr val="bg1"/>
                </a:solidFill>
              </a:rPr>
              <a:t>       DAO</a:t>
            </a:r>
            <a:r>
              <a:rPr lang="zh-CN" altLang="en-US" sz="4000" dirty="0">
                <a:solidFill>
                  <a:schemeClr val="bg1"/>
                </a:solidFill>
              </a:rPr>
              <a:t>工具：</a:t>
            </a:r>
            <a:r>
              <a:rPr lang="en-US" altLang="zh-CN" sz="4000" dirty="0">
                <a:solidFill>
                  <a:schemeClr val="bg1"/>
                </a:solidFill>
              </a:rPr>
              <a:t>Mirror</a:t>
            </a:r>
            <a:r>
              <a:rPr lang="zh-CN" altLang="en-US" sz="4000" dirty="0">
                <a:solidFill>
                  <a:schemeClr val="bg1"/>
                </a:solidFill>
              </a:rPr>
              <a:t>项目分析</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anim calcmode="lin" valueType="num">
                                      <p:cBhvr>
                                        <p:cTn id="2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8"/>
                                        </p:tgtEl>
                                      </p:cBhvr>
                                    </p:animEffect>
                                  </p:childTnLst>
                                </p:cTn>
                              </p:par>
                            </p:childTnLst>
                          </p:cTn>
                        </p:par>
                        <p:par>
                          <p:cTn id="25" fill="hold">
                            <p:stCondLst>
                              <p:cond delay="5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ldLvl="0" animBg="1"/>
      <p:bldP spid="6" grpId="0" animBg="1"/>
      <p:bldP spid="7" grpId="0" animBg="1"/>
      <p:bldP spid="8" grpId="0" bldLvl="0" animBg="1"/>
      <p:bldP spid="8" grpId="1" bldLvl="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439378" y="360734"/>
            <a:ext cx="4440598" cy="461665"/>
          </a:xfrm>
          <a:prstGeom prst="rect">
            <a:avLst/>
          </a:prstGeom>
          <a:noFill/>
        </p:spPr>
        <p:txBody>
          <a:bodyPr wrap="square" rtlCol="0">
            <a:spAutoFit/>
          </a:bodyPr>
          <a:lstStyle/>
          <a:p>
            <a:r>
              <a:rPr lang="en-US" altLang="zh-CN" dirty="0">
                <a:solidFill>
                  <a:srgbClr val="2B6D95"/>
                </a:solidFill>
              </a:rPr>
              <a:t>Mirror</a:t>
            </a:r>
            <a:r>
              <a:rPr lang="zh-CN" altLang="en-US" dirty="0">
                <a:solidFill>
                  <a:srgbClr val="2B6D95"/>
                </a:solidFill>
              </a:rPr>
              <a:t>的商业模式和运行机制</a:t>
            </a:r>
          </a:p>
        </p:txBody>
      </p:sp>
      <p:sp>
        <p:nvSpPr>
          <p:cNvPr id="7" name="文本框 6"/>
          <p:cNvSpPr txBox="1"/>
          <p:nvPr/>
        </p:nvSpPr>
        <p:spPr>
          <a:xfrm>
            <a:off x="767408" y="1484784"/>
            <a:ext cx="9865096" cy="4524315"/>
          </a:xfrm>
          <a:prstGeom prst="rect">
            <a:avLst/>
          </a:prstGeom>
          <a:noFill/>
        </p:spPr>
        <p:txBody>
          <a:bodyPr wrap="square" rtlCol="0">
            <a:spAutoFit/>
          </a:bodyPr>
          <a:lstStyle/>
          <a:p>
            <a:pPr>
              <a:buFont typeface="Arial" panose="020B0604020202020204" pitchFamily="34" charset="0"/>
              <a:buChar char="•"/>
            </a:pPr>
            <a:r>
              <a:rPr lang="zh-CN" altLang="en-US" dirty="0"/>
              <a:t>商业模式：目前有</a:t>
            </a:r>
            <a:r>
              <a:rPr lang="en-US" altLang="zh-CN" dirty="0"/>
              <a:t>100</a:t>
            </a:r>
            <a:r>
              <a:rPr lang="zh-CN" altLang="en-US" dirty="0"/>
              <a:t>万美金的收入；众筹项目中的</a:t>
            </a:r>
            <a:r>
              <a:rPr lang="en-US" altLang="zh-CN" dirty="0"/>
              <a:t>2.5%NFT</a:t>
            </a:r>
            <a:r>
              <a:rPr lang="zh-CN" altLang="en-US" dirty="0"/>
              <a:t>进入</a:t>
            </a:r>
            <a:r>
              <a:rPr lang="en-US" altLang="zh-CN" dirty="0"/>
              <a:t>MIRROR</a:t>
            </a:r>
            <a:r>
              <a:rPr lang="zh-CN" altLang="en-US" dirty="0"/>
              <a:t>金库。目前比较好的众筹项目有：众筹拍电影；</a:t>
            </a:r>
            <a:r>
              <a:rPr lang="en-US" altLang="zh-CN" dirty="0"/>
              <a:t>DAO</a:t>
            </a:r>
            <a:r>
              <a:rPr lang="zh-CN" altLang="en-US" dirty="0"/>
              <a:t>的成立，篮球</a:t>
            </a:r>
            <a:r>
              <a:rPr lang="en-US" altLang="zh-CN" dirty="0"/>
              <a:t>DAO</a:t>
            </a:r>
          </a:p>
          <a:p>
            <a:endParaRPr lang="en-US" altLang="zh-CN" dirty="0"/>
          </a:p>
          <a:p>
            <a:pPr>
              <a:buFont typeface="Arial" panose="020B0604020202020204" pitchFamily="34" charset="0"/>
              <a:buChar char="•"/>
            </a:pPr>
            <a:r>
              <a:rPr lang="zh-CN" altLang="en-US" dirty="0"/>
              <a:t>社区的五项工作：开发者工具、策展、治理、运营和资源合作</a:t>
            </a:r>
            <a:endParaRPr lang="en-US" altLang="zh-CN" dirty="0"/>
          </a:p>
          <a:p>
            <a:endParaRPr lang="en-US" altLang="zh-CN" dirty="0"/>
          </a:p>
          <a:p>
            <a:pPr>
              <a:buFont typeface="Arial" panose="020B0604020202020204" pitchFamily="34" charset="0"/>
              <a:buChar char="•"/>
            </a:pPr>
            <a:r>
              <a:rPr lang="en-US" altLang="zh-CN" dirty="0"/>
              <a:t>DAO</a:t>
            </a:r>
            <a:r>
              <a:rPr lang="zh-CN" altLang="en-US" dirty="0"/>
              <a:t>工资支付的三种方式：全职和兼职的工资，与传统工资区别不大，但加入投票机制；项目制工资；打赏</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4" name="文本框 3"/>
          <p:cNvSpPr txBox="1"/>
          <p:nvPr/>
        </p:nvSpPr>
        <p:spPr>
          <a:xfrm>
            <a:off x="1487488" y="332116"/>
            <a:ext cx="7776864" cy="461665"/>
          </a:xfrm>
          <a:prstGeom prst="rect">
            <a:avLst/>
          </a:prstGeom>
          <a:noFill/>
        </p:spPr>
        <p:txBody>
          <a:bodyPr wrap="square" rtlCol="0">
            <a:spAutoFit/>
          </a:bodyPr>
          <a:lstStyle/>
          <a:p>
            <a:r>
              <a:rPr lang="en-US" altLang="zh-CN" dirty="0">
                <a:solidFill>
                  <a:srgbClr val="2B6D95"/>
                </a:solidFill>
              </a:rPr>
              <a:t>Mirror</a:t>
            </a:r>
            <a:r>
              <a:rPr lang="zh-CN" altLang="en-US" dirty="0">
                <a:solidFill>
                  <a:srgbClr val="2B6D95"/>
                </a:solidFill>
              </a:rPr>
              <a:t>项目分析</a:t>
            </a:r>
          </a:p>
        </p:txBody>
      </p:sp>
      <p:sp>
        <p:nvSpPr>
          <p:cNvPr id="24" name="文本框 23">
            <a:extLst>
              <a:ext uri="{FF2B5EF4-FFF2-40B4-BE49-F238E27FC236}">
                <a16:creationId xmlns:a16="http://schemas.microsoft.com/office/drawing/2014/main" id="{6717D712-C68B-D5AD-B7D5-FA0F9C54D1EF}"/>
              </a:ext>
            </a:extLst>
          </p:cNvPr>
          <p:cNvSpPr txBox="1"/>
          <p:nvPr/>
        </p:nvSpPr>
        <p:spPr>
          <a:xfrm>
            <a:off x="1163452" y="1556792"/>
            <a:ext cx="9865096" cy="7109639"/>
          </a:xfrm>
          <a:prstGeom prst="rect">
            <a:avLst/>
          </a:prstGeom>
          <a:noFill/>
        </p:spPr>
        <p:txBody>
          <a:bodyPr wrap="square" rtlCol="0">
            <a:spAutoFit/>
          </a:bodyPr>
          <a:lstStyle/>
          <a:p>
            <a:r>
              <a:rPr lang="zh-CN" altLang="en-US" dirty="0"/>
              <a:t>经济模型</a:t>
            </a:r>
            <a:endParaRPr lang="en-US" altLang="zh-CN" dirty="0"/>
          </a:p>
          <a:p>
            <a:endParaRPr lang="en-US" altLang="zh-CN" dirty="0"/>
          </a:p>
          <a:p>
            <a:pPr>
              <a:buFont typeface="Arial" panose="020B0604020202020204" pitchFamily="34" charset="0"/>
              <a:buChar char="•"/>
            </a:pPr>
            <a:r>
              <a:rPr lang="zh-CN" altLang="en-US" dirty="0"/>
              <a:t>为什么需要分布式记账</a:t>
            </a:r>
            <a:endParaRPr lang="en-US" altLang="zh-CN" dirty="0"/>
          </a:p>
          <a:p>
            <a:pPr>
              <a:buFont typeface="Arial" panose="020B0604020202020204" pitchFamily="34" charset="0"/>
              <a:buChar char="•"/>
            </a:pPr>
            <a:r>
              <a:rPr lang="zh-CN" altLang="en-US" dirty="0"/>
              <a:t>代币机制</a:t>
            </a:r>
            <a:endParaRPr lang="en-US" altLang="zh-CN" dirty="0"/>
          </a:p>
          <a:p>
            <a:endParaRPr lang="en-US" altLang="zh-CN" dirty="0"/>
          </a:p>
          <a:p>
            <a:r>
              <a:rPr lang="zh-CN" altLang="en-US" dirty="0"/>
              <a:t>技术模型</a:t>
            </a:r>
            <a:endParaRPr lang="en-US" altLang="zh-CN" dirty="0"/>
          </a:p>
          <a:p>
            <a:endParaRPr lang="en-US" altLang="zh-CN" dirty="0"/>
          </a:p>
          <a:p>
            <a:pPr>
              <a:buFont typeface="Arial" panose="020B0604020202020204" pitchFamily="34" charset="0"/>
              <a:buChar char="•"/>
            </a:pPr>
            <a:r>
              <a:rPr lang="zh-CN" altLang="en-US" dirty="0"/>
              <a:t>共识机制</a:t>
            </a:r>
            <a:endParaRPr lang="en-US" altLang="zh-CN" dirty="0"/>
          </a:p>
          <a:p>
            <a:pPr>
              <a:buFont typeface="Arial" panose="020B0604020202020204" pitchFamily="34" charset="0"/>
              <a:buChar char="•"/>
            </a:pPr>
            <a:r>
              <a:rPr lang="zh-CN" altLang="en-US" dirty="0"/>
              <a:t>账户机制及智能合约</a:t>
            </a:r>
            <a:endParaRPr lang="en-US" altLang="zh-CN" dirty="0"/>
          </a:p>
          <a:p>
            <a:pPr>
              <a:buFont typeface="Arial" panose="020B0604020202020204" pitchFamily="34" charset="0"/>
              <a:buChar char="•"/>
            </a:pPr>
            <a:r>
              <a:rPr lang="zh-CN" altLang="en-US" dirty="0"/>
              <a:t>隐私保护和身份验证</a:t>
            </a:r>
            <a:endParaRPr lang="en-US" altLang="zh-CN" dirty="0"/>
          </a:p>
          <a:p>
            <a:pPr>
              <a:buFont typeface="Arial" panose="020B0604020202020204" pitchFamily="34" charset="0"/>
              <a:buChar char="•"/>
            </a:pPr>
            <a:r>
              <a:rPr lang="zh-CN" altLang="en-US" dirty="0"/>
              <a:t>现有技术文档及代码评价</a:t>
            </a:r>
            <a:endParaRPr lang="en-US" altLang="zh-CN" dirty="0"/>
          </a:p>
          <a:p>
            <a:endParaRPr lang="en-US" altLang="zh-CN" dirty="0"/>
          </a:p>
          <a:p>
            <a:endParaRPr lang="en-US" altLang="zh-CN" dirty="0"/>
          </a:p>
          <a:p>
            <a:endParaRPr lang="en-US" altLang="zh-CN" dirty="0"/>
          </a:p>
          <a:p>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4" name="文本框 3"/>
          <p:cNvSpPr txBox="1"/>
          <p:nvPr/>
        </p:nvSpPr>
        <p:spPr>
          <a:xfrm>
            <a:off x="1487488" y="332116"/>
            <a:ext cx="7776864" cy="461665"/>
          </a:xfrm>
          <a:prstGeom prst="rect">
            <a:avLst/>
          </a:prstGeom>
          <a:noFill/>
        </p:spPr>
        <p:txBody>
          <a:bodyPr wrap="square" rtlCol="0">
            <a:spAutoFit/>
          </a:bodyPr>
          <a:lstStyle/>
          <a:p>
            <a:r>
              <a:rPr lang="en-US" altLang="zh-CN" dirty="0">
                <a:solidFill>
                  <a:srgbClr val="2B6D95"/>
                </a:solidFill>
              </a:rPr>
              <a:t>Mirror VS</a:t>
            </a:r>
            <a:r>
              <a:rPr lang="zh-CN" altLang="en-US" dirty="0">
                <a:solidFill>
                  <a:srgbClr val="2B6D95"/>
                </a:solidFill>
              </a:rPr>
              <a:t> 中心化组织形式的</a:t>
            </a:r>
            <a:r>
              <a:rPr lang="en-US" altLang="zh-CN" dirty="0">
                <a:solidFill>
                  <a:srgbClr val="2B6D95"/>
                </a:solidFill>
              </a:rPr>
              <a:t>Web2.0</a:t>
            </a:r>
            <a:r>
              <a:rPr lang="zh-CN" altLang="en-US" dirty="0">
                <a:solidFill>
                  <a:srgbClr val="2B6D95"/>
                </a:solidFill>
              </a:rPr>
              <a:t>企业</a:t>
            </a:r>
          </a:p>
        </p:txBody>
      </p:sp>
      <p:graphicFrame>
        <p:nvGraphicFramePr>
          <p:cNvPr id="5" name="表格 5"/>
          <p:cNvGraphicFramePr>
            <a:graphicFrameLocks noGrp="1"/>
          </p:cNvGraphicFramePr>
          <p:nvPr/>
        </p:nvGraphicFramePr>
        <p:xfrm>
          <a:off x="1775520" y="1556792"/>
          <a:ext cx="7776864" cy="4478236"/>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20000"/>
                    </a:ext>
                  </a:extLst>
                </a:gridCol>
                <a:gridCol w="3888432">
                  <a:extLst>
                    <a:ext uri="{9D8B030D-6E8A-4147-A177-3AD203B41FA5}">
                      <a16:colId xmlns:a16="http://schemas.microsoft.com/office/drawing/2014/main" val="20001"/>
                    </a:ext>
                  </a:extLst>
                </a:gridCol>
              </a:tblGrid>
              <a:tr h="708079">
                <a:tc>
                  <a:txBody>
                    <a:bodyPr/>
                    <a:lstStyle/>
                    <a:p>
                      <a:pPr algn="ctr"/>
                      <a:r>
                        <a:rPr lang="en-US" altLang="zh-CN" dirty="0"/>
                        <a:t>Mirror</a:t>
                      </a:r>
                      <a:endParaRPr lang="zh-CN" altLang="en-US" dirty="0"/>
                    </a:p>
                  </a:txBody>
                  <a:tcPr/>
                </a:tc>
                <a:tc>
                  <a:txBody>
                    <a:bodyPr/>
                    <a:lstStyle/>
                    <a:p>
                      <a:pPr algn="ctr"/>
                      <a:r>
                        <a:rPr lang="en-US" altLang="zh-CN" dirty="0"/>
                        <a:t>Web2.0</a:t>
                      </a:r>
                      <a:r>
                        <a:rPr lang="zh-CN" altLang="en-US" dirty="0"/>
                        <a:t>平台企业</a:t>
                      </a:r>
                    </a:p>
                  </a:txBody>
                  <a:tcPr/>
                </a:tc>
                <a:extLst>
                  <a:ext uri="{0D108BD9-81ED-4DB2-BD59-A6C34878D82A}">
                    <a16:rowId xmlns:a16="http://schemas.microsoft.com/office/drawing/2014/main" val="10000"/>
                  </a:ext>
                </a:extLst>
              </a:tr>
              <a:tr h="708079">
                <a:tc>
                  <a:txBody>
                    <a:bodyPr/>
                    <a:lstStyle/>
                    <a:p>
                      <a:r>
                        <a:rPr lang="zh-CN" altLang="en-US" sz="1600" dirty="0"/>
                        <a:t>提供</a:t>
                      </a:r>
                      <a:r>
                        <a:rPr lang="en-US" altLang="zh-CN" sz="1600" dirty="0"/>
                        <a:t>DAO</a:t>
                      </a:r>
                      <a:r>
                        <a:rPr lang="zh-CN" altLang="en-US" sz="1600" dirty="0"/>
                        <a:t>基础设施平台，可以在上面搭建任何</a:t>
                      </a:r>
                      <a:r>
                        <a:rPr lang="en-US" altLang="zh-CN" sz="1600" dirty="0"/>
                        <a:t>DAO</a:t>
                      </a:r>
                      <a:r>
                        <a:rPr lang="zh-CN" altLang="en-US" sz="1600" dirty="0"/>
                        <a:t>，</a:t>
                      </a:r>
                      <a:r>
                        <a:rPr lang="en-US" altLang="zh-CN" sz="1600" dirty="0"/>
                        <a:t>DAO</a:t>
                      </a:r>
                      <a:r>
                        <a:rPr lang="zh-CN" altLang="en-US" sz="1600" dirty="0"/>
                        <a:t>内容的管控靠社区</a:t>
                      </a:r>
                    </a:p>
                  </a:txBody>
                  <a:tcPr/>
                </a:tc>
                <a:tc>
                  <a:txBody>
                    <a:bodyPr/>
                    <a:lstStyle/>
                    <a:p>
                      <a:r>
                        <a:rPr lang="zh-CN" altLang="en-US" sz="1600" dirty="0"/>
                        <a:t>管控并审核社区发布内容</a:t>
                      </a:r>
                    </a:p>
                  </a:txBody>
                  <a:tcPr/>
                </a:tc>
                <a:extLst>
                  <a:ext uri="{0D108BD9-81ED-4DB2-BD59-A6C34878D82A}">
                    <a16:rowId xmlns:a16="http://schemas.microsoft.com/office/drawing/2014/main" val="10001"/>
                  </a:ext>
                </a:extLst>
              </a:tr>
              <a:tr h="708079">
                <a:tc>
                  <a:txBody>
                    <a:bodyPr/>
                    <a:lstStyle/>
                    <a:p>
                      <a:r>
                        <a:rPr lang="zh-CN" altLang="en-US" sz="1600" dirty="0"/>
                        <a:t>分布式记账技术使得信息难以篡改和删除，使得少数群体的声音也可以被听见</a:t>
                      </a:r>
                    </a:p>
                  </a:txBody>
                  <a:tcPr/>
                </a:tc>
                <a:tc>
                  <a:txBody>
                    <a:bodyPr/>
                    <a:lstStyle/>
                    <a:p>
                      <a:r>
                        <a:rPr lang="zh-CN" altLang="en-US" sz="1600" dirty="0"/>
                        <a:t>中心化的数据库管理下信息被企业管理，导致社区平台很可能成为资本的信息传递工具</a:t>
                      </a:r>
                    </a:p>
                  </a:txBody>
                  <a:tcPr/>
                </a:tc>
                <a:extLst>
                  <a:ext uri="{0D108BD9-81ED-4DB2-BD59-A6C34878D82A}">
                    <a16:rowId xmlns:a16="http://schemas.microsoft.com/office/drawing/2014/main" val="10002"/>
                  </a:ext>
                </a:extLst>
              </a:tr>
              <a:tr h="708079">
                <a:tc>
                  <a:txBody>
                    <a:bodyPr/>
                    <a:lstStyle/>
                    <a:p>
                      <a:r>
                        <a:rPr lang="zh-CN" altLang="en-US" sz="1600" dirty="0"/>
                        <a:t>没有订阅、阅读量、推荐系统功能</a:t>
                      </a:r>
                    </a:p>
                  </a:txBody>
                  <a:tcPr/>
                </a:tc>
                <a:tc>
                  <a:txBody>
                    <a:bodyPr/>
                    <a:lstStyle/>
                    <a:p>
                      <a:r>
                        <a:rPr lang="zh-CN" altLang="en-US" sz="1600" dirty="0"/>
                        <a:t>平台算法定制化推送</a:t>
                      </a:r>
                    </a:p>
                  </a:txBody>
                  <a:tcPr/>
                </a:tc>
                <a:extLst>
                  <a:ext uri="{0D108BD9-81ED-4DB2-BD59-A6C34878D82A}">
                    <a16:rowId xmlns:a16="http://schemas.microsoft.com/office/drawing/2014/main" val="10003"/>
                  </a:ext>
                </a:extLst>
              </a:tr>
              <a:tr h="708079">
                <a:tc>
                  <a:txBody>
                    <a:bodyPr/>
                    <a:lstStyle/>
                    <a:p>
                      <a:r>
                        <a:rPr lang="zh-CN" altLang="en-US" sz="1600" dirty="0"/>
                        <a:t>没有引流机制，创作者可能从其他社交平台引流</a:t>
                      </a:r>
                    </a:p>
                  </a:txBody>
                  <a:tcPr/>
                </a:tc>
                <a:tc>
                  <a:txBody>
                    <a:bodyPr/>
                    <a:lstStyle/>
                    <a:p>
                      <a:r>
                        <a:rPr lang="zh-CN" altLang="en-US" sz="1600" dirty="0"/>
                        <a:t>具备引流机制，创作者在平台上可积累原始粉丝</a:t>
                      </a:r>
                    </a:p>
                  </a:txBody>
                  <a:tcPr/>
                </a:tc>
                <a:extLst>
                  <a:ext uri="{0D108BD9-81ED-4DB2-BD59-A6C34878D82A}">
                    <a16:rowId xmlns:a16="http://schemas.microsoft.com/office/drawing/2014/main" val="10004"/>
                  </a:ext>
                </a:extLst>
              </a:tr>
              <a:tr h="708079">
                <a:tc>
                  <a:txBody>
                    <a:bodyPr/>
                    <a:lstStyle/>
                    <a:p>
                      <a:r>
                        <a:rPr lang="zh-CN" altLang="en-US" sz="1600" dirty="0"/>
                        <a:t>创作者的收入来源于众筹者的投资，使得创作内容与推送用户的期待不会有较大差异</a:t>
                      </a:r>
                    </a:p>
                  </a:txBody>
                  <a:tcPr/>
                </a:tc>
                <a:tc>
                  <a:txBody>
                    <a:bodyPr/>
                    <a:lstStyle/>
                    <a:p>
                      <a:r>
                        <a:rPr lang="zh-CN" altLang="en-US" sz="1600" dirty="0"/>
                        <a:t>创作者的收入来源于品牌方营销费，免不了恰饭行为，存在与粉丝期望内容差异较大的可能</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0512169"/>
      </p:ext>
    </p:extLst>
  </p:cSld>
  <p:clrMapOvr>
    <a:masterClrMapping/>
  </p:clrMapOvr>
  <mc:AlternateContent xmlns:mc="http://schemas.openxmlformats.org/markup-compatibility/2006">
    <mc:Choice xmlns:p14="http://schemas.microsoft.com/office/powerpoint/2010/main" Requires="p14">
      <p:transition spd="slow" p14:dur="1500" advClick="0" advTm="3000">
        <p:fade/>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34" name="Group 5"/>
          <p:cNvGrpSpPr/>
          <p:nvPr/>
        </p:nvGrpSpPr>
        <p:grpSpPr>
          <a:xfrm>
            <a:off x="78739" y="68580"/>
            <a:ext cx="1169489" cy="932906"/>
            <a:chOff x="7277102" y="2222502"/>
            <a:chExt cx="2613535" cy="2937764"/>
          </a:xfrm>
        </p:grpSpPr>
        <p:sp>
          <p:nvSpPr>
            <p:cNvPr id="35"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36"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4"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9"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50"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52" name="Group 37"/>
            <p:cNvGrpSpPr/>
            <p:nvPr/>
          </p:nvGrpSpPr>
          <p:grpSpPr>
            <a:xfrm>
              <a:off x="7535823" y="2717032"/>
              <a:ext cx="1991106" cy="2170305"/>
              <a:chOff x="3568700" y="1579563"/>
              <a:chExt cx="2009775" cy="1990725"/>
            </a:xfrm>
            <a:effectLst/>
          </p:grpSpPr>
          <p:sp>
            <p:nvSpPr>
              <p:cNvPr id="68"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69"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54"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56" name="Group 39"/>
            <p:cNvGrpSpPr/>
            <p:nvPr/>
          </p:nvGrpSpPr>
          <p:grpSpPr>
            <a:xfrm>
              <a:off x="7852665" y="2806312"/>
              <a:ext cx="1346119" cy="152391"/>
              <a:chOff x="1235868" y="2609849"/>
              <a:chExt cx="757237" cy="85725"/>
            </a:xfrm>
          </p:grpSpPr>
          <p:sp>
            <p:nvSpPr>
              <p:cNvPr id="65"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66"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67"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60" name="Group 4"/>
            <p:cNvGrpSpPr/>
            <p:nvPr/>
          </p:nvGrpSpPr>
          <p:grpSpPr>
            <a:xfrm>
              <a:off x="7867645" y="2222502"/>
              <a:ext cx="1317108" cy="684175"/>
              <a:chOff x="7867645" y="2222502"/>
              <a:chExt cx="1317108" cy="684175"/>
            </a:xfrm>
          </p:grpSpPr>
          <p:sp>
            <p:nvSpPr>
              <p:cNvPr id="62"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63"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64"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61"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3" name="文本框 2"/>
          <p:cNvSpPr txBox="1"/>
          <p:nvPr/>
        </p:nvSpPr>
        <p:spPr>
          <a:xfrm>
            <a:off x="1418557" y="325644"/>
            <a:ext cx="4245395" cy="460375"/>
          </a:xfrm>
          <a:prstGeom prst="rect">
            <a:avLst/>
          </a:prstGeom>
          <a:noFill/>
        </p:spPr>
        <p:txBody>
          <a:bodyPr wrap="square" rtlCol="0">
            <a:spAutoFit/>
          </a:bodyPr>
          <a:lstStyle/>
          <a:p>
            <a:r>
              <a:rPr lang="en-US" altLang="zh-CN" dirty="0" err="1">
                <a:solidFill>
                  <a:srgbClr val="2B6D95"/>
                </a:solidFill>
              </a:rPr>
              <a:t>Mirror</a:t>
            </a:r>
            <a:r>
              <a:rPr lang="zh-CN" altLang="en-US" dirty="0">
                <a:solidFill>
                  <a:srgbClr val="2B6D95"/>
                </a:solidFill>
              </a:rPr>
              <a:t>目前存在的问题</a:t>
            </a:r>
          </a:p>
        </p:txBody>
      </p:sp>
      <p:sp>
        <p:nvSpPr>
          <p:cNvPr id="4" name="文本框 3"/>
          <p:cNvSpPr txBox="1"/>
          <p:nvPr/>
        </p:nvSpPr>
        <p:spPr>
          <a:xfrm>
            <a:off x="983432" y="1362540"/>
            <a:ext cx="9361040" cy="3785652"/>
          </a:xfrm>
          <a:prstGeom prst="rect">
            <a:avLst/>
          </a:prstGeom>
          <a:noFill/>
        </p:spPr>
        <p:txBody>
          <a:bodyPr wrap="square" rtlCol="0">
            <a:spAutoFit/>
          </a:bodyPr>
          <a:lstStyle/>
          <a:p>
            <a:endParaRPr lang="zh-CN" altLang="en-US" dirty="0"/>
          </a:p>
          <a:p>
            <a:pPr>
              <a:buFont typeface="Arial" panose="020B0604020202020204" pitchFamily="34" charset="0"/>
              <a:buChar char="•"/>
            </a:pPr>
            <a:r>
              <a:rPr lang="zh-CN" altLang="en-US" dirty="0"/>
              <a:t>没有审核的机制，是否会成为违法聚集地，隐私和权益如何保护：平台只提供工具，数据内容由创作者个人承担</a:t>
            </a:r>
            <a:endParaRPr lang="en-US" altLang="zh-CN" dirty="0"/>
          </a:p>
          <a:p>
            <a:endParaRPr lang="zh-CN" altLang="en-US" dirty="0"/>
          </a:p>
          <a:p>
            <a:pPr>
              <a:buFont typeface="Arial" panose="020B0604020202020204" pitchFamily="34" charset="0"/>
              <a:buChar char="•"/>
            </a:pPr>
            <a:r>
              <a:rPr lang="zh-CN" altLang="en-US" dirty="0"/>
              <a:t>存储成本由</a:t>
            </a:r>
            <a:r>
              <a:rPr lang="en-US" altLang="zh-CN" dirty="0"/>
              <a:t>MIRROR</a:t>
            </a:r>
            <a:r>
              <a:rPr lang="zh-CN" altLang="en-US" dirty="0"/>
              <a:t>承担，但目前成本较高</a:t>
            </a:r>
            <a:endParaRPr lang="en-US" altLang="zh-CN" dirty="0"/>
          </a:p>
          <a:p>
            <a:endParaRPr lang="zh-CN" altLang="en-US" dirty="0"/>
          </a:p>
          <a:p>
            <a:pPr>
              <a:buFont typeface="Arial" panose="020B0604020202020204" pitchFamily="34" charset="0"/>
              <a:buChar char="•"/>
            </a:pPr>
            <a:r>
              <a:rPr lang="zh-CN" altLang="en-US" dirty="0"/>
              <a:t>鉴定身份问题待解决：目前是链接</a:t>
            </a:r>
            <a:r>
              <a:rPr lang="en-US" altLang="zh-CN" dirty="0"/>
              <a:t>TWITTER</a:t>
            </a:r>
            <a:r>
              <a:rPr lang="zh-CN" altLang="en-US" dirty="0"/>
              <a:t>，存在假冒诈骗风险，待基础设施问题的解决</a:t>
            </a:r>
            <a:endParaRPr lang="en-US" altLang="zh-CN" dirty="0"/>
          </a:p>
          <a:p>
            <a:endParaRPr lang="zh-CN" altLang="en-US" dirty="0"/>
          </a:p>
          <a:p>
            <a:pPr>
              <a:buFont typeface="Arial" panose="020B0604020202020204" pitchFamily="34" charset="0"/>
              <a:buChar char="•"/>
            </a:pPr>
            <a:r>
              <a:rPr lang="en-US" altLang="zh-CN" dirty="0"/>
              <a:t>GAS</a:t>
            </a:r>
            <a:r>
              <a:rPr lang="zh-CN" altLang="en-US" dirty="0"/>
              <a:t>费贵、且创作者引流较为困难</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345132" y="1068954"/>
            <a:ext cx="5760046" cy="5094744"/>
          </a:xfrm>
          <a:custGeom>
            <a:avLst/>
            <a:gdLst>
              <a:gd name="T0" fmla="*/ 2277 w 2277"/>
              <a:gd name="T1" fmla="*/ 2014 h 2014"/>
              <a:gd name="T2" fmla="*/ 1061 w 2277"/>
              <a:gd name="T3" fmla="*/ 2014 h 2014"/>
              <a:gd name="T4" fmla="*/ 0 w 2277"/>
              <a:gd name="T5" fmla="*/ 0 h 2014"/>
              <a:gd name="T6" fmla="*/ 1217 w 2277"/>
              <a:gd name="T7" fmla="*/ 0 h 2014"/>
              <a:gd name="T8" fmla="*/ 2277 w 2277"/>
              <a:gd name="T9" fmla="*/ 2014 h 2014"/>
            </a:gdLst>
            <a:ahLst/>
            <a:cxnLst>
              <a:cxn ang="0">
                <a:pos x="T0" y="T1"/>
              </a:cxn>
              <a:cxn ang="0">
                <a:pos x="T2" y="T3"/>
              </a:cxn>
              <a:cxn ang="0">
                <a:pos x="T4" y="T5"/>
              </a:cxn>
              <a:cxn ang="0">
                <a:pos x="T6" y="T7"/>
              </a:cxn>
              <a:cxn ang="0">
                <a:pos x="T8" y="T9"/>
              </a:cxn>
            </a:cxnLst>
            <a:rect l="0" t="0" r="r" b="b"/>
            <a:pathLst>
              <a:path w="2277" h="2014">
                <a:moveTo>
                  <a:pt x="2277" y="2014"/>
                </a:moveTo>
                <a:lnTo>
                  <a:pt x="1061" y="2014"/>
                </a:lnTo>
                <a:lnTo>
                  <a:pt x="0" y="0"/>
                </a:lnTo>
                <a:lnTo>
                  <a:pt x="1217" y="0"/>
                </a:lnTo>
                <a:lnTo>
                  <a:pt x="2277" y="2014"/>
                </a:lnTo>
                <a:close/>
              </a:path>
            </a:pathLst>
          </a:custGeom>
          <a:solidFill>
            <a:schemeClr val="accent4">
              <a:lumMod val="60000"/>
              <a:lumOff val="40000"/>
            </a:schemeClr>
          </a:solidFill>
          <a:ln>
            <a:noFill/>
          </a:ln>
        </p:spPr>
        <p:txBody>
          <a:bodyPr vert="horz" wrap="square" lIns="128580" tIns="64290" rIns="128580" bIns="64290" numCol="1" anchor="t" anchorCtr="0" compatLnSpc="1"/>
          <a:lstStyle/>
          <a:p>
            <a:endParaRPr lang="zh-CN" altLang="en-US" dirty="0">
              <a:cs typeface="+mn-ea"/>
              <a:sym typeface="+mn-lt"/>
            </a:endParaRPr>
          </a:p>
        </p:txBody>
      </p:sp>
      <p:sp>
        <p:nvSpPr>
          <p:cNvPr id="5" name="Rectangle 6"/>
          <p:cNvSpPr>
            <a:spLocks noChangeArrowheads="1"/>
          </p:cNvSpPr>
          <p:nvPr/>
        </p:nvSpPr>
        <p:spPr bwMode="auto">
          <a:xfrm>
            <a:off x="351" y="1564768"/>
            <a:ext cx="12191649" cy="4103116"/>
          </a:xfrm>
          <a:prstGeom prst="rect">
            <a:avLst/>
          </a:prstGeom>
          <a:solidFill>
            <a:srgbClr val="2B6D95"/>
          </a:solidFill>
          <a:ln>
            <a:noFill/>
          </a:ln>
        </p:spPr>
        <p:txBody>
          <a:bodyPr vert="horz" wrap="square" lIns="128580" tIns="64290" rIns="128580" bIns="64290" numCol="1" anchor="t" anchorCtr="0" compatLnSpc="1"/>
          <a:lstStyle/>
          <a:p>
            <a:pPr>
              <a:buNone/>
            </a:pPr>
            <a:r>
              <a:rPr lang="en-US" altLang="zh-CN" cap="all">
                <a:solidFill>
                  <a:schemeClr val="bg1"/>
                </a:solidFill>
                <a:cs typeface="+mn-ea"/>
                <a:sym typeface="+mn-lt"/>
              </a:rPr>
              <a:t>POWERPOINT</a:t>
            </a:r>
            <a:endParaRPr lang="zh-CN" altLang="en-US" cap="all" dirty="0">
              <a:solidFill>
                <a:schemeClr val="bg1"/>
              </a:solidFill>
              <a:cs typeface="+mn-ea"/>
              <a:sym typeface="+mn-lt"/>
            </a:endParaRPr>
          </a:p>
        </p:txBody>
      </p:sp>
      <p:sp>
        <p:nvSpPr>
          <p:cNvPr id="6" name="Freeform 7"/>
          <p:cNvSpPr/>
          <p:nvPr/>
        </p:nvSpPr>
        <p:spPr bwMode="auto">
          <a:xfrm>
            <a:off x="353" y="1068954"/>
            <a:ext cx="3412518" cy="4598930"/>
          </a:xfrm>
          <a:custGeom>
            <a:avLst/>
            <a:gdLst>
              <a:gd name="T0" fmla="*/ 1349 w 1349"/>
              <a:gd name="T1" fmla="*/ 0 h 1818"/>
              <a:gd name="T2" fmla="*/ 0 w 1349"/>
              <a:gd name="T3" fmla="*/ 1818 h 1818"/>
              <a:gd name="T4" fmla="*/ 0 w 1349"/>
              <a:gd name="T5" fmla="*/ 0 h 1818"/>
              <a:gd name="T6" fmla="*/ 1349 w 1349"/>
              <a:gd name="T7" fmla="*/ 0 h 1818"/>
            </a:gdLst>
            <a:ahLst/>
            <a:cxnLst>
              <a:cxn ang="0">
                <a:pos x="T0" y="T1"/>
              </a:cxn>
              <a:cxn ang="0">
                <a:pos x="T2" y="T3"/>
              </a:cxn>
              <a:cxn ang="0">
                <a:pos x="T4" y="T5"/>
              </a:cxn>
              <a:cxn ang="0">
                <a:pos x="T6" y="T7"/>
              </a:cxn>
            </a:cxnLst>
            <a:rect l="0" t="0" r="r" b="b"/>
            <a:pathLst>
              <a:path w="1349" h="1818">
                <a:moveTo>
                  <a:pt x="1349" y="0"/>
                </a:moveTo>
                <a:lnTo>
                  <a:pt x="0" y="1818"/>
                </a:lnTo>
                <a:lnTo>
                  <a:pt x="0" y="0"/>
                </a:lnTo>
                <a:lnTo>
                  <a:pt x="134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dirty="0">
              <a:cs typeface="+mn-ea"/>
              <a:sym typeface="+mn-lt"/>
            </a:endParaRPr>
          </a:p>
        </p:txBody>
      </p:sp>
      <p:sp>
        <p:nvSpPr>
          <p:cNvPr id="7" name="Freeform 8"/>
          <p:cNvSpPr/>
          <p:nvPr/>
        </p:nvSpPr>
        <p:spPr bwMode="auto">
          <a:xfrm>
            <a:off x="3015714" y="4869160"/>
            <a:ext cx="4535689" cy="1294538"/>
          </a:xfrm>
          <a:custGeom>
            <a:avLst/>
            <a:gdLst>
              <a:gd name="T0" fmla="*/ 446 w 1793"/>
              <a:gd name="T1" fmla="*/ 0 h 616"/>
              <a:gd name="T2" fmla="*/ 0 w 1793"/>
              <a:gd name="T3" fmla="*/ 616 h 616"/>
              <a:gd name="T4" fmla="*/ 1347 w 1793"/>
              <a:gd name="T5" fmla="*/ 616 h 616"/>
              <a:gd name="T6" fmla="*/ 1793 w 1793"/>
              <a:gd name="T7" fmla="*/ 0 h 616"/>
              <a:gd name="T8" fmla="*/ 446 w 1793"/>
              <a:gd name="T9" fmla="*/ 0 h 616"/>
            </a:gdLst>
            <a:ahLst/>
            <a:cxnLst>
              <a:cxn ang="0">
                <a:pos x="T0" y="T1"/>
              </a:cxn>
              <a:cxn ang="0">
                <a:pos x="T2" y="T3"/>
              </a:cxn>
              <a:cxn ang="0">
                <a:pos x="T4" y="T5"/>
              </a:cxn>
              <a:cxn ang="0">
                <a:pos x="T6" y="T7"/>
              </a:cxn>
              <a:cxn ang="0">
                <a:pos x="T8" y="T9"/>
              </a:cxn>
            </a:cxnLst>
            <a:rect l="0" t="0" r="r" b="b"/>
            <a:pathLst>
              <a:path w="1793" h="616">
                <a:moveTo>
                  <a:pt x="446" y="0"/>
                </a:moveTo>
                <a:lnTo>
                  <a:pt x="0" y="616"/>
                </a:lnTo>
                <a:lnTo>
                  <a:pt x="1347" y="616"/>
                </a:lnTo>
                <a:lnTo>
                  <a:pt x="1793" y="0"/>
                </a:lnTo>
                <a:lnTo>
                  <a:pt x="44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zh-CN" altLang="en-US" dirty="0">
              <a:cs typeface="+mn-ea"/>
              <a:sym typeface="+mn-lt"/>
            </a:endParaRPr>
          </a:p>
        </p:txBody>
      </p:sp>
      <p:sp>
        <p:nvSpPr>
          <p:cNvPr id="8" name="矩形 259"/>
          <p:cNvSpPr>
            <a:spLocks noChangeArrowheads="1"/>
          </p:cNvSpPr>
          <p:nvPr/>
        </p:nvSpPr>
        <p:spPr bwMode="auto">
          <a:xfrm>
            <a:off x="3297331" y="2781390"/>
            <a:ext cx="863654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cap="all" dirty="0">
                <a:solidFill>
                  <a:schemeClr val="bg1"/>
                </a:solidFill>
                <a:latin typeface="+mn-lt"/>
                <a:ea typeface="+mn-ea"/>
                <a:cs typeface="+mn-ea"/>
                <a:sym typeface="+mn-lt"/>
              </a:rPr>
              <a:t>汇报完毕 谢谢观看</a:t>
            </a:r>
            <a:endParaRPr lang="zh-CN" altLang="en-US" sz="4800" cap="all" dirty="0">
              <a:solidFill>
                <a:schemeClr val="bg1"/>
              </a:solidFill>
              <a:latin typeface="+mn-lt"/>
              <a:ea typeface="+mn-ea"/>
              <a:cs typeface="+mn-ea"/>
              <a:sym typeface="+mn-lt"/>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88639"/>
            <a:ext cx="1010615" cy="1289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659377" y="439252"/>
            <a:ext cx="6111701" cy="5979496"/>
            <a:chOff x="-949635" y="0"/>
            <a:chExt cx="7009631" cy="6858000"/>
          </a:xfrm>
        </p:grpSpPr>
        <p:sp>
          <p:nvSpPr>
            <p:cNvPr id="26"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sz="3200">
                <a:cs typeface="+mn-ea"/>
                <a:sym typeface="+mn-lt"/>
              </a:endParaRPr>
            </a:p>
          </p:txBody>
        </p:sp>
        <p:sp>
          <p:nvSpPr>
            <p:cNvPr id="27"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sz="3200">
                <a:cs typeface="+mn-ea"/>
                <a:sym typeface="+mn-lt"/>
              </a:endParaRPr>
            </a:p>
          </p:txBody>
        </p:sp>
      </p:grpSp>
      <p:grpSp>
        <p:nvGrpSpPr>
          <p:cNvPr id="5" name="Group 2"/>
          <p:cNvGrpSpPr/>
          <p:nvPr/>
        </p:nvGrpSpPr>
        <p:grpSpPr>
          <a:xfrm>
            <a:off x="1136369" y="1777836"/>
            <a:ext cx="3302327" cy="3302327"/>
            <a:chOff x="990600" y="2044717"/>
            <a:chExt cx="2768566" cy="2768566"/>
          </a:xfrm>
          <a:solidFill>
            <a:srgbClr val="2B6D95"/>
          </a:solidFill>
        </p:grpSpPr>
        <p:sp>
          <p:nvSpPr>
            <p:cNvPr id="22" name="Diamond 5"/>
            <p:cNvSpPr/>
            <p:nvPr/>
          </p:nvSpPr>
          <p:spPr bwMode="auto">
            <a:xfrm>
              <a:off x="990600" y="2044717"/>
              <a:ext cx="2768566" cy="2768566"/>
            </a:xfrm>
            <a:prstGeom prst="diamond">
              <a:avLst/>
            </a:prstGeom>
            <a:grpFill/>
            <a:ln w="50800">
              <a:noFill/>
              <a:round/>
            </a:ln>
          </p:spPr>
          <p:txBody>
            <a:bodyPr anchor="ctr"/>
            <a:lstStyle/>
            <a:p>
              <a:pPr algn="ctr"/>
              <a:endParaRPr sz="3200">
                <a:cs typeface="+mn-ea"/>
                <a:sym typeface="+mn-lt"/>
              </a:endParaRPr>
            </a:p>
          </p:txBody>
        </p:sp>
        <p:grpSp>
          <p:nvGrpSpPr>
            <p:cNvPr id="23" name="Group 9"/>
            <p:cNvGrpSpPr/>
            <p:nvPr/>
          </p:nvGrpSpPr>
          <p:grpSpPr>
            <a:xfrm>
              <a:off x="1429100" y="2771847"/>
              <a:ext cx="1800200" cy="992584"/>
              <a:chOff x="2345143" y="2365645"/>
              <a:chExt cx="1800200" cy="992584"/>
            </a:xfrm>
            <a:grpFill/>
          </p:grpSpPr>
          <p:sp>
            <p:nvSpPr>
              <p:cNvPr id="24" name="TextBox 7"/>
              <p:cNvSpPr txBox="1"/>
              <p:nvPr/>
            </p:nvSpPr>
            <p:spPr>
              <a:xfrm>
                <a:off x="2345143" y="2365645"/>
                <a:ext cx="1800200" cy="677107"/>
              </a:xfrm>
              <a:prstGeom prst="rect">
                <a:avLst/>
              </a:prstGeom>
              <a:grpFill/>
            </p:spPr>
            <p:txBody>
              <a:bodyPr wrap="square" lIns="0" tIns="0" rIns="0" bIns="0">
                <a:normAutofit fontScale="92500" lnSpcReduction="10000"/>
              </a:bodyPr>
              <a:lstStyle/>
              <a:p>
                <a:pPr algn="ctr"/>
                <a:r>
                  <a:rPr lang="zh-CN" altLang="en-US" sz="5865" dirty="0">
                    <a:solidFill>
                      <a:schemeClr val="bg1"/>
                    </a:solidFill>
                    <a:cs typeface="+mn-ea"/>
                    <a:sym typeface="+mn-lt"/>
                  </a:rPr>
                  <a:t>目录</a:t>
                </a:r>
              </a:p>
            </p:txBody>
          </p:sp>
          <p:sp>
            <p:nvSpPr>
              <p:cNvPr id="25" name="TextBox 8"/>
              <p:cNvSpPr txBox="1"/>
              <p:nvPr/>
            </p:nvSpPr>
            <p:spPr>
              <a:xfrm>
                <a:off x="2345143" y="3142785"/>
                <a:ext cx="1800200" cy="215444"/>
              </a:xfrm>
              <a:prstGeom prst="rect">
                <a:avLst/>
              </a:prstGeom>
              <a:grpFill/>
            </p:spPr>
            <p:txBody>
              <a:bodyPr wrap="square" lIns="0" tIns="0" rIns="0" bIns="0">
                <a:normAutofit fontScale="92500" lnSpcReduction="10000"/>
              </a:bodyPr>
              <a:lstStyle/>
              <a:p>
                <a:pPr algn="ctr"/>
                <a:r>
                  <a:rPr lang="en-US" altLang="zh-CN" sz="1865" dirty="0">
                    <a:solidFill>
                      <a:schemeClr val="bg1"/>
                    </a:solidFill>
                    <a:cs typeface="+mn-ea"/>
                    <a:sym typeface="+mn-lt"/>
                  </a:rPr>
                  <a:t>CONTENTS</a:t>
                </a:r>
              </a:p>
            </p:txBody>
          </p:sp>
        </p:grpSp>
      </p:grpSp>
      <p:sp>
        <p:nvSpPr>
          <p:cNvPr id="6" name="Diamond 11"/>
          <p:cNvSpPr/>
          <p:nvPr/>
        </p:nvSpPr>
        <p:spPr bwMode="auto">
          <a:xfrm>
            <a:off x="3654389" y="790337"/>
            <a:ext cx="1373473" cy="1373472"/>
          </a:xfrm>
          <a:prstGeom prst="diamond">
            <a:avLst/>
          </a:prstGeom>
          <a:solidFill>
            <a:schemeClr val="accent2"/>
          </a:solidFill>
          <a:ln w="19050">
            <a:noFill/>
            <a:round/>
          </a:ln>
        </p:spPr>
        <p:txBody>
          <a:bodyPr vert="horz" wrap="none" lIns="121920" tIns="60960" rIns="121920" bIns="60960" anchor="ctr" anchorCtr="1" compatLnSpc="1">
            <a:normAutofit/>
          </a:bodyPr>
          <a:lstStyle/>
          <a:p>
            <a:pPr algn="ctr"/>
            <a:r>
              <a:rPr lang="en-US" altLang="zh-CN" sz="3200" b="1">
                <a:solidFill>
                  <a:schemeClr val="bg1"/>
                </a:solidFill>
                <a:cs typeface="+mn-ea"/>
                <a:sym typeface="+mn-lt"/>
              </a:rPr>
              <a:t>01</a:t>
            </a:r>
          </a:p>
        </p:txBody>
      </p:sp>
      <p:sp>
        <p:nvSpPr>
          <p:cNvPr id="7" name="Diamond 12"/>
          <p:cNvSpPr/>
          <p:nvPr/>
        </p:nvSpPr>
        <p:spPr bwMode="auto">
          <a:xfrm>
            <a:off x="4967484" y="2195773"/>
            <a:ext cx="1373473" cy="1373472"/>
          </a:xfrm>
          <a:prstGeom prst="diamond">
            <a:avLst/>
          </a:prstGeom>
          <a:solidFill>
            <a:srgbClr val="2B6D95"/>
          </a:solidFill>
          <a:ln w="19050">
            <a:noFill/>
            <a:round/>
          </a:ln>
        </p:spPr>
        <p:txBody>
          <a:bodyPr vert="horz" wrap="none" lIns="121920" tIns="60960" rIns="121920" bIns="60960" anchor="ctr" anchorCtr="1" compatLnSpc="1">
            <a:normAutofit/>
          </a:bodyPr>
          <a:lstStyle/>
          <a:p>
            <a:pPr algn="ctr"/>
            <a:r>
              <a:rPr lang="en-US" altLang="zh-CN" sz="3200" b="1">
                <a:solidFill>
                  <a:schemeClr val="bg1"/>
                </a:solidFill>
                <a:cs typeface="+mn-ea"/>
                <a:sym typeface="+mn-lt"/>
              </a:rPr>
              <a:t>02</a:t>
            </a:r>
          </a:p>
        </p:txBody>
      </p:sp>
      <p:sp>
        <p:nvSpPr>
          <p:cNvPr id="8" name="Diamond 13"/>
          <p:cNvSpPr/>
          <p:nvPr/>
        </p:nvSpPr>
        <p:spPr bwMode="auto">
          <a:xfrm>
            <a:off x="4426041" y="4124994"/>
            <a:ext cx="1373473" cy="1373472"/>
          </a:xfrm>
          <a:prstGeom prst="diamond">
            <a:avLst/>
          </a:prstGeom>
          <a:solidFill>
            <a:schemeClr val="accent4"/>
          </a:solidFill>
          <a:ln w="19050">
            <a:noFill/>
            <a:round/>
          </a:ln>
        </p:spPr>
        <p:txBody>
          <a:bodyPr vert="horz" wrap="none" lIns="121920" tIns="60960" rIns="121920" bIns="60960" anchor="ctr" anchorCtr="1" compatLnSpc="1">
            <a:normAutofit/>
          </a:bodyPr>
          <a:lstStyle/>
          <a:p>
            <a:pPr algn="ctr"/>
            <a:r>
              <a:rPr lang="en-US" altLang="zh-CN" sz="3200" b="1">
                <a:solidFill>
                  <a:schemeClr val="bg1"/>
                </a:solidFill>
                <a:cs typeface="+mn-ea"/>
                <a:sym typeface="+mn-lt"/>
              </a:rPr>
              <a:t>03</a:t>
            </a:r>
          </a:p>
        </p:txBody>
      </p:sp>
      <p:sp>
        <p:nvSpPr>
          <p:cNvPr id="20" name="TextBox 19"/>
          <p:cNvSpPr txBox="1"/>
          <p:nvPr/>
        </p:nvSpPr>
        <p:spPr>
          <a:xfrm>
            <a:off x="5091682" y="1031412"/>
            <a:ext cx="1876486" cy="533972"/>
          </a:xfrm>
          <a:prstGeom prst="rect">
            <a:avLst/>
          </a:prstGeom>
          <a:noFill/>
        </p:spPr>
        <p:txBody>
          <a:bodyPr wrap="none" lIns="480000" tIns="0" rIns="0" bIns="0" anchor="b" anchorCtr="0">
            <a:normAutofit/>
          </a:bodyPr>
          <a:lstStyle/>
          <a:p>
            <a:endParaRPr lang="zh-CN" altLang="en-US" sz="2135" b="1" dirty="0">
              <a:solidFill>
                <a:schemeClr val="bg1">
                  <a:lumMod val="50000"/>
                </a:schemeClr>
              </a:solidFill>
              <a:cs typeface="+mn-ea"/>
              <a:sym typeface="+mn-lt"/>
            </a:endParaRPr>
          </a:p>
          <a:p>
            <a:endParaRPr lang="zh-CN" altLang="en-US" sz="3100" b="1" dirty="0">
              <a:solidFill>
                <a:schemeClr val="bg1">
                  <a:lumMod val="50000"/>
                </a:schemeClr>
              </a:solidFill>
              <a:latin typeface="+mn-ea"/>
              <a:cs typeface="+mn-ea"/>
              <a:sym typeface="+mn-lt"/>
            </a:endParaRPr>
          </a:p>
        </p:txBody>
      </p:sp>
      <p:sp>
        <p:nvSpPr>
          <p:cNvPr id="3" name="文本框 2"/>
          <p:cNvSpPr txBox="1"/>
          <p:nvPr/>
        </p:nvSpPr>
        <p:spPr>
          <a:xfrm>
            <a:off x="6528048" y="2651676"/>
            <a:ext cx="4824536" cy="461665"/>
          </a:xfrm>
          <a:prstGeom prst="rect">
            <a:avLst/>
          </a:prstGeom>
          <a:noFill/>
        </p:spPr>
        <p:txBody>
          <a:bodyPr wrap="square" rtlCol="0">
            <a:spAutoFit/>
          </a:bodyPr>
          <a:lstStyle/>
          <a:p>
            <a:r>
              <a:rPr lang="en-US" altLang="zh-CN" dirty="0"/>
              <a:t>Mirror</a:t>
            </a:r>
            <a:r>
              <a:rPr lang="zh-CN" altLang="en-US" dirty="0"/>
              <a:t>的理念及运行模式</a:t>
            </a:r>
          </a:p>
        </p:txBody>
      </p:sp>
      <p:sp>
        <p:nvSpPr>
          <p:cNvPr id="10" name="文本框 9"/>
          <p:cNvSpPr txBox="1"/>
          <p:nvPr/>
        </p:nvSpPr>
        <p:spPr>
          <a:xfrm>
            <a:off x="5879315" y="4580897"/>
            <a:ext cx="4104456" cy="461665"/>
          </a:xfrm>
          <a:prstGeom prst="rect">
            <a:avLst/>
          </a:prstGeom>
          <a:noFill/>
        </p:spPr>
        <p:txBody>
          <a:bodyPr wrap="square" rtlCol="0">
            <a:spAutoFit/>
          </a:bodyPr>
          <a:lstStyle/>
          <a:p>
            <a:r>
              <a:rPr lang="en-US" altLang="zh-CN" dirty="0"/>
              <a:t>Mirror</a:t>
            </a:r>
            <a:r>
              <a:rPr lang="zh-CN" altLang="en-US" dirty="0"/>
              <a:t>目前存在的问题</a:t>
            </a:r>
          </a:p>
        </p:txBody>
      </p:sp>
      <p:sp>
        <p:nvSpPr>
          <p:cNvPr id="9" name="文本框 8"/>
          <p:cNvSpPr txBox="1"/>
          <p:nvPr/>
        </p:nvSpPr>
        <p:spPr>
          <a:xfrm>
            <a:off x="5027862" y="1196752"/>
            <a:ext cx="4164482" cy="461665"/>
          </a:xfrm>
          <a:prstGeom prst="rect">
            <a:avLst/>
          </a:prstGeom>
          <a:noFill/>
        </p:spPr>
        <p:txBody>
          <a:bodyPr wrap="square" rtlCol="0">
            <a:spAutoFit/>
          </a:bodyPr>
          <a:lstStyle/>
          <a:p>
            <a:r>
              <a:rPr lang="zh-CN" altLang="en-US" dirty="0"/>
              <a:t>背景及相关概念介绍</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351080" y="361149"/>
            <a:ext cx="5175937" cy="461665"/>
          </a:xfrm>
          <a:prstGeom prst="rect">
            <a:avLst/>
          </a:prstGeom>
          <a:noFill/>
        </p:spPr>
        <p:txBody>
          <a:bodyPr wrap="square" rtlCol="0">
            <a:spAutoFit/>
          </a:bodyPr>
          <a:lstStyle/>
          <a:p>
            <a:r>
              <a:rPr lang="zh-CN" altLang="en-US" dirty="0">
                <a:solidFill>
                  <a:srgbClr val="2B6D95"/>
                </a:solidFill>
              </a:rPr>
              <a:t>区块链的智能治理机制</a:t>
            </a:r>
          </a:p>
        </p:txBody>
      </p:sp>
      <p:sp>
        <p:nvSpPr>
          <p:cNvPr id="6" name="矩形: 圆角 5"/>
          <p:cNvSpPr/>
          <p:nvPr/>
        </p:nvSpPr>
        <p:spPr>
          <a:xfrm>
            <a:off x="247096" y="1231510"/>
            <a:ext cx="2366860" cy="21393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公司治理</a:t>
            </a:r>
            <a:endParaRPr lang="en-US" altLang="zh-CN" dirty="0">
              <a:solidFill>
                <a:schemeClr val="tx1"/>
              </a:solidFill>
            </a:endParaRPr>
          </a:p>
          <a:p>
            <a:pPr algn="ctr"/>
            <a:r>
              <a:rPr lang="zh-CN" altLang="en-US" sz="1400" dirty="0">
                <a:solidFill>
                  <a:schemeClr val="tx1"/>
                </a:solidFill>
              </a:rPr>
              <a:t>由于信息不对称导致的委托代理问题，控制权转移、大股东掏空、信息违规披露、财务报告舞弊、中小股东权益保护等各类问题层 出不穷。</a:t>
            </a:r>
            <a:endParaRPr lang="en-US" altLang="zh-CN" sz="1400" dirty="0">
              <a:solidFill>
                <a:schemeClr val="tx1"/>
              </a:solidFill>
            </a:endParaRPr>
          </a:p>
        </p:txBody>
      </p:sp>
      <p:sp>
        <p:nvSpPr>
          <p:cNvPr id="29" name="矩形: 圆角 28"/>
          <p:cNvSpPr/>
          <p:nvPr/>
        </p:nvSpPr>
        <p:spPr>
          <a:xfrm>
            <a:off x="3613850" y="1799127"/>
            <a:ext cx="531423" cy="38727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基于区块链的组织特征</a:t>
            </a:r>
          </a:p>
        </p:txBody>
      </p:sp>
      <p:sp>
        <p:nvSpPr>
          <p:cNvPr id="8" name="矩形: 圆角 7"/>
          <p:cNvSpPr/>
          <p:nvPr/>
        </p:nvSpPr>
        <p:spPr>
          <a:xfrm>
            <a:off x="218570" y="3717032"/>
            <a:ext cx="2395386" cy="25107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区块链技术</a:t>
            </a:r>
            <a:endParaRPr lang="en-US" altLang="zh-CN" dirty="0">
              <a:solidFill>
                <a:schemeClr val="tx1"/>
              </a:solidFill>
            </a:endParaRPr>
          </a:p>
          <a:p>
            <a:pPr algn="ctr"/>
            <a:r>
              <a:rPr lang="zh-CN" altLang="en-US" sz="1400" dirty="0">
                <a:solidFill>
                  <a:schemeClr val="tx1"/>
                </a:solidFill>
              </a:rPr>
              <a:t>区块链将信息提供者、信息加工者、信息记录者、信息使用者等都集中在一个链条上，链上每个参与者都可以看到业务流程中所有的数据与处理过程，所有的数据和信息都基于参与者的共识机制产生， 因此信息不对称问题大幅缓解。</a:t>
            </a:r>
          </a:p>
        </p:txBody>
      </p:sp>
      <p:sp>
        <p:nvSpPr>
          <p:cNvPr id="27" name="矩形: 圆角 26"/>
          <p:cNvSpPr/>
          <p:nvPr/>
        </p:nvSpPr>
        <p:spPr>
          <a:xfrm>
            <a:off x="9336360" y="1911941"/>
            <a:ext cx="1872208" cy="30963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区块链的智能治理机制</a:t>
            </a:r>
            <a:endParaRPr lang="en-US" altLang="zh-CN" dirty="0">
              <a:solidFill>
                <a:schemeClr val="tx1"/>
              </a:solidFill>
            </a:endParaRPr>
          </a:p>
          <a:p>
            <a:pPr algn="ctr"/>
            <a:endParaRPr lang="en-US" altLang="zh-CN" dirty="0">
              <a:solidFill>
                <a:schemeClr val="tx1"/>
              </a:solidFill>
            </a:endParaRPr>
          </a:p>
          <a:p>
            <a:pPr algn="ctr"/>
            <a:r>
              <a:rPr lang="zh-CN" altLang="en-US" sz="1600" dirty="0">
                <a:solidFill>
                  <a:schemeClr val="tx1"/>
                </a:solidFill>
              </a:rPr>
              <a:t>决策机制</a:t>
            </a:r>
            <a:endParaRPr lang="en-US" altLang="zh-CN" sz="1600" dirty="0">
              <a:solidFill>
                <a:schemeClr val="tx1"/>
              </a:solidFill>
            </a:endParaRPr>
          </a:p>
          <a:p>
            <a:pPr algn="ctr"/>
            <a:r>
              <a:rPr lang="zh-CN" altLang="en-US" sz="1600" dirty="0">
                <a:solidFill>
                  <a:schemeClr val="tx1"/>
                </a:solidFill>
              </a:rPr>
              <a:t>执行机制</a:t>
            </a:r>
            <a:endParaRPr lang="en-US" altLang="zh-CN" sz="1600" dirty="0">
              <a:solidFill>
                <a:schemeClr val="tx1"/>
              </a:solidFill>
            </a:endParaRPr>
          </a:p>
          <a:p>
            <a:pPr algn="ctr"/>
            <a:r>
              <a:rPr lang="zh-CN" altLang="en-US" sz="1600" dirty="0">
                <a:solidFill>
                  <a:schemeClr val="tx1"/>
                </a:solidFill>
              </a:rPr>
              <a:t>激励机制</a:t>
            </a:r>
            <a:endParaRPr lang="en-US" altLang="zh-CN" sz="1600" dirty="0">
              <a:solidFill>
                <a:schemeClr val="tx1"/>
              </a:solidFill>
            </a:endParaRPr>
          </a:p>
          <a:p>
            <a:pPr algn="ctr"/>
            <a:r>
              <a:rPr lang="zh-CN" altLang="en-US" sz="1600" dirty="0">
                <a:solidFill>
                  <a:schemeClr val="tx1"/>
                </a:solidFill>
              </a:rPr>
              <a:t>监督机制</a:t>
            </a:r>
            <a:endParaRPr lang="en-US" altLang="zh-CN" sz="1600" dirty="0">
              <a:solidFill>
                <a:schemeClr val="tx1"/>
              </a:solidFill>
            </a:endParaRPr>
          </a:p>
          <a:p>
            <a:pPr algn="ctr"/>
            <a:endParaRPr lang="zh-CN" altLang="en-US" dirty="0">
              <a:solidFill>
                <a:schemeClr val="tx1"/>
              </a:solidFill>
            </a:endParaRPr>
          </a:p>
        </p:txBody>
      </p:sp>
      <p:sp>
        <p:nvSpPr>
          <p:cNvPr id="28" name="矩形: 圆角 27"/>
          <p:cNvSpPr/>
          <p:nvPr/>
        </p:nvSpPr>
        <p:spPr>
          <a:xfrm>
            <a:off x="4373632" y="938422"/>
            <a:ext cx="3444735" cy="11589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分布式组织结构</a:t>
            </a:r>
            <a:endParaRPr lang="en-US" altLang="zh-CN" sz="1600" dirty="0">
              <a:solidFill>
                <a:schemeClr val="tx1"/>
              </a:solidFill>
            </a:endParaRPr>
          </a:p>
          <a:p>
            <a:pPr algn="ctr"/>
            <a:r>
              <a:rPr lang="zh-CN" altLang="en-US" sz="1200" dirty="0">
                <a:solidFill>
                  <a:schemeClr val="tx1"/>
                </a:solidFill>
              </a:rPr>
              <a:t>分布式组织结构不需要中心，董事会和管理层，甚至没有雇员，所有参与协作的利益相关方都是平等的。区块链组织可以选择以公有链、私有 链或者联盟链的方式建立，组织中参与者因持有发 行的通证而成为利益相关者。</a:t>
            </a:r>
            <a:endParaRPr lang="en-US" altLang="zh-CN" sz="1600" dirty="0">
              <a:solidFill>
                <a:schemeClr val="tx1"/>
              </a:solidFill>
            </a:endParaRPr>
          </a:p>
        </p:txBody>
      </p:sp>
      <p:sp>
        <p:nvSpPr>
          <p:cNvPr id="31" name="矩形: 圆角 30"/>
          <p:cNvSpPr/>
          <p:nvPr/>
        </p:nvSpPr>
        <p:spPr>
          <a:xfrm>
            <a:off x="4370838" y="2301195"/>
            <a:ext cx="3444982" cy="11589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加密信任与共识机制</a:t>
            </a:r>
            <a:endParaRPr lang="en-US" altLang="zh-CN" sz="1600" dirty="0">
              <a:solidFill>
                <a:schemeClr val="tx1"/>
              </a:solidFill>
            </a:endParaRPr>
          </a:p>
          <a:p>
            <a:pPr algn="ctr"/>
            <a:r>
              <a:rPr lang="zh-CN" altLang="en-US" sz="1200" dirty="0">
                <a:solidFill>
                  <a:schemeClr val="tx1"/>
                </a:solidFill>
              </a:rPr>
              <a:t>区块链组织运行以透明软件、公开代码和智能合约为基础，加密算法确保以非常高的 精度记录和披露经济交易，不会被任何人攻破和篡改，无需任何可信的第三方参与。</a:t>
            </a:r>
            <a:endParaRPr lang="en-US" altLang="zh-CN" sz="1600" dirty="0">
              <a:solidFill>
                <a:schemeClr val="tx1"/>
              </a:solidFill>
            </a:endParaRPr>
          </a:p>
        </p:txBody>
      </p:sp>
      <p:sp>
        <p:nvSpPr>
          <p:cNvPr id="34" name="矩形: 圆角 33"/>
          <p:cNvSpPr/>
          <p:nvPr/>
        </p:nvSpPr>
        <p:spPr>
          <a:xfrm>
            <a:off x="4370838" y="3629892"/>
            <a:ext cx="3516991" cy="11589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并行生产</a:t>
            </a:r>
            <a:endParaRPr lang="en-US" altLang="zh-CN" sz="1600" dirty="0">
              <a:solidFill>
                <a:schemeClr val="tx1"/>
              </a:solidFill>
            </a:endParaRPr>
          </a:p>
          <a:p>
            <a:pPr algn="ctr"/>
            <a:r>
              <a:rPr lang="zh-CN" altLang="en-US" sz="1200" dirty="0">
                <a:solidFill>
                  <a:schemeClr val="tx1"/>
                </a:solidFill>
              </a:rPr>
              <a:t>并行生产是指通过组织汇集分散的投入和努力来有效地完成特定任务，而不是只依赖于部分组织参与者。</a:t>
            </a:r>
            <a:endParaRPr lang="en-US" altLang="zh-CN" sz="1200" dirty="0">
              <a:solidFill>
                <a:schemeClr val="tx1"/>
              </a:solidFill>
            </a:endParaRPr>
          </a:p>
        </p:txBody>
      </p:sp>
      <p:sp>
        <p:nvSpPr>
          <p:cNvPr id="35" name="矩形: 圆角 34"/>
          <p:cNvSpPr/>
          <p:nvPr/>
        </p:nvSpPr>
        <p:spPr>
          <a:xfrm>
            <a:off x="4370838" y="4996565"/>
            <a:ext cx="3588999" cy="11589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社区互动</a:t>
            </a:r>
            <a:endParaRPr lang="en-US" altLang="zh-CN" sz="1600" dirty="0">
              <a:solidFill>
                <a:schemeClr val="tx1"/>
              </a:solidFill>
            </a:endParaRPr>
          </a:p>
          <a:p>
            <a:pPr algn="ctr"/>
            <a:r>
              <a:rPr lang="zh-CN" altLang="en-US" sz="1200" dirty="0">
                <a:solidFill>
                  <a:schemeClr val="tx1"/>
                </a:solidFill>
              </a:rPr>
              <a:t>区块链的维护不能交由某一特定人群或组织去完成， 而是由一个动态的社区来自愿分享和完成。区块链需要各参与者共同维护运营和相互协调，致力于一个共同的目标</a:t>
            </a:r>
            <a:r>
              <a:rPr lang="en-US" altLang="zh-CN" sz="1200" dirty="0">
                <a:solidFill>
                  <a:schemeClr val="tx1"/>
                </a:solidFill>
              </a:rPr>
              <a:t>——</a:t>
            </a:r>
            <a:r>
              <a:rPr lang="zh-CN" altLang="en-US" sz="1200" dirty="0">
                <a:solidFill>
                  <a:schemeClr val="tx1"/>
                </a:solidFill>
              </a:rPr>
              <a:t>平台正常运行。</a:t>
            </a:r>
            <a:endParaRPr lang="en-US" altLang="zh-CN" sz="1200" dirty="0">
              <a:solidFill>
                <a:schemeClr val="tx1"/>
              </a:solidFill>
            </a:endParaRPr>
          </a:p>
        </p:txBody>
      </p:sp>
      <p:sp>
        <p:nvSpPr>
          <p:cNvPr id="7" name="箭头: 右 6"/>
          <p:cNvSpPr/>
          <p:nvPr/>
        </p:nvSpPr>
        <p:spPr>
          <a:xfrm>
            <a:off x="2711624" y="3366688"/>
            <a:ext cx="804558" cy="300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p:cNvSpPr/>
          <p:nvPr/>
        </p:nvSpPr>
        <p:spPr>
          <a:xfrm>
            <a:off x="8137806" y="3366688"/>
            <a:ext cx="804558" cy="300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18570" y="6525344"/>
            <a:ext cx="5661406" cy="276999"/>
          </a:xfrm>
          <a:prstGeom prst="rect">
            <a:avLst/>
          </a:prstGeom>
          <a:noFill/>
        </p:spPr>
        <p:txBody>
          <a:bodyPr wrap="square" rtlCol="0">
            <a:spAutoFit/>
          </a:bodyPr>
          <a:lstStyle/>
          <a:p>
            <a:r>
              <a:rPr lang="zh-CN" altLang="en-US" sz="1000" dirty="0"/>
              <a:t>参考资料</a:t>
            </a:r>
            <a:r>
              <a:rPr lang="zh-CN" altLang="en-US" sz="1200" dirty="0"/>
              <a:t>：</a:t>
            </a:r>
            <a:r>
              <a:rPr lang="zh-CN" altLang="en-US" sz="1050" dirty="0">
                <a:hlinkClick r:id="rId4"/>
              </a:rPr>
              <a:t>基于区块链的智能治理机制研究</a:t>
            </a:r>
            <a:r>
              <a:rPr lang="en-US" altLang="zh-CN" sz="1050" dirty="0">
                <a:hlinkClick r:id="rId4"/>
              </a:rPr>
              <a:t>——</a:t>
            </a:r>
            <a:r>
              <a:rPr lang="zh-CN" altLang="en-US" sz="1050" dirty="0">
                <a:hlinkClick r:id="rId4"/>
              </a:rPr>
              <a:t>以</a:t>
            </a:r>
            <a:r>
              <a:rPr lang="en-US" altLang="zh-CN" sz="1050" dirty="0">
                <a:hlinkClick r:id="rId4"/>
              </a:rPr>
              <a:t>The DAO</a:t>
            </a:r>
            <a:r>
              <a:rPr lang="zh-CN" altLang="en-US" sz="1050" dirty="0">
                <a:hlinkClick r:id="rId4"/>
              </a:rPr>
              <a:t>为例 </a:t>
            </a:r>
            <a:r>
              <a:rPr lang="en-US" altLang="zh-CN" sz="1050" dirty="0">
                <a:hlinkClick r:id="rId4"/>
              </a:rPr>
              <a:t>- </a:t>
            </a:r>
            <a:r>
              <a:rPr lang="zh-CN" altLang="en-US" sz="1050" dirty="0">
                <a:hlinkClick r:id="rId4"/>
              </a:rPr>
              <a:t>中国知网 </a:t>
            </a:r>
            <a:r>
              <a:rPr lang="en-US" altLang="zh-CN" sz="1050" dirty="0">
                <a:hlinkClick r:id="rId4"/>
              </a:rPr>
              <a:t>(cnki.net)</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3" name="文本框 2"/>
          <p:cNvSpPr txBox="1"/>
          <p:nvPr/>
        </p:nvSpPr>
        <p:spPr>
          <a:xfrm>
            <a:off x="1415480" y="331689"/>
            <a:ext cx="5256584" cy="461665"/>
          </a:xfrm>
          <a:prstGeom prst="rect">
            <a:avLst/>
          </a:prstGeom>
          <a:noFill/>
        </p:spPr>
        <p:txBody>
          <a:bodyPr wrap="square" rtlCol="0">
            <a:spAutoFit/>
          </a:bodyPr>
          <a:lstStyle/>
          <a:p>
            <a:r>
              <a:rPr lang="zh-CN" altLang="en-US" dirty="0">
                <a:solidFill>
                  <a:srgbClr val="2B6D95"/>
                </a:solidFill>
              </a:rPr>
              <a:t>公司治理机制与</a:t>
            </a:r>
            <a:r>
              <a:rPr lang="en-US" altLang="zh-CN" dirty="0">
                <a:solidFill>
                  <a:srgbClr val="2B6D95"/>
                </a:solidFill>
              </a:rPr>
              <a:t>DAO</a:t>
            </a:r>
            <a:r>
              <a:rPr lang="zh-CN" altLang="en-US" dirty="0">
                <a:solidFill>
                  <a:srgbClr val="2B6D95"/>
                </a:solidFill>
              </a:rPr>
              <a:t>的对比</a:t>
            </a:r>
          </a:p>
        </p:txBody>
      </p:sp>
      <p:sp>
        <p:nvSpPr>
          <p:cNvPr id="2" name="文本框 1"/>
          <p:cNvSpPr txBox="1"/>
          <p:nvPr/>
        </p:nvSpPr>
        <p:spPr>
          <a:xfrm>
            <a:off x="673885" y="1196752"/>
            <a:ext cx="10390667" cy="1200329"/>
          </a:xfrm>
          <a:prstGeom prst="rect">
            <a:avLst/>
          </a:prstGeom>
          <a:noFill/>
        </p:spPr>
        <p:txBody>
          <a:bodyPr wrap="square" rtlCol="0">
            <a:spAutoFit/>
          </a:bodyPr>
          <a:lstStyle/>
          <a:p>
            <a:r>
              <a:rPr lang="en-US" altLang="zh-CN" sz="2400" b="0" i="0" dirty="0">
                <a:solidFill>
                  <a:srgbClr val="121212"/>
                </a:solidFill>
                <a:effectLst/>
              </a:rPr>
              <a:t>DAO</a:t>
            </a:r>
            <a:r>
              <a:rPr lang="zh-CN" altLang="en-US" sz="2400" b="0" i="0" dirty="0">
                <a:solidFill>
                  <a:srgbClr val="121212"/>
                </a:solidFill>
                <a:effectLst/>
              </a:rPr>
              <a:t>的全称是</a:t>
            </a:r>
            <a:r>
              <a:rPr lang="en-US" altLang="zh-CN" sz="2400" b="0" i="0" dirty="0">
                <a:solidFill>
                  <a:srgbClr val="121212"/>
                </a:solidFill>
                <a:effectLst/>
              </a:rPr>
              <a:t>Decentralized Autonomous Corporations</a:t>
            </a:r>
            <a:r>
              <a:rPr lang="zh-CN" altLang="en-US" sz="2400" b="0" i="0" dirty="0">
                <a:solidFill>
                  <a:srgbClr val="121212"/>
                </a:solidFill>
                <a:effectLst/>
              </a:rPr>
              <a:t>，意为</a:t>
            </a:r>
            <a:r>
              <a:rPr lang="zh-CN" altLang="en-US" sz="2400" i="0" dirty="0">
                <a:solidFill>
                  <a:srgbClr val="121212"/>
                </a:solidFill>
                <a:effectLst/>
              </a:rPr>
              <a:t>去中心化自治组织。</a:t>
            </a:r>
            <a:r>
              <a:rPr lang="zh-CN" altLang="en-US" sz="2400" dirty="0"/>
              <a:t>传统的治理是以公司为形式的，而</a:t>
            </a:r>
            <a:r>
              <a:rPr lang="en-US" altLang="zh-CN" sz="2400" dirty="0"/>
              <a:t>DAO</a:t>
            </a:r>
            <a:r>
              <a:rPr lang="zh-CN" altLang="en-US" sz="2400" dirty="0"/>
              <a:t>是以类似于社区的方式来运营的。</a:t>
            </a:r>
            <a:endParaRPr lang="en-US" altLang="zh-CN" sz="2400" dirty="0"/>
          </a:p>
        </p:txBody>
      </p:sp>
      <p:sp>
        <p:nvSpPr>
          <p:cNvPr id="4" name="椭圆 3"/>
          <p:cNvSpPr/>
          <p:nvPr/>
        </p:nvSpPr>
        <p:spPr>
          <a:xfrm>
            <a:off x="4346386" y="3564551"/>
            <a:ext cx="1656184" cy="599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VS</a:t>
            </a:r>
            <a:endParaRPr lang="zh-CN" altLang="en-US" dirty="0"/>
          </a:p>
        </p:txBody>
      </p:sp>
      <p:sp>
        <p:nvSpPr>
          <p:cNvPr id="5" name="文本框 4"/>
          <p:cNvSpPr txBox="1"/>
          <p:nvPr/>
        </p:nvSpPr>
        <p:spPr>
          <a:xfrm>
            <a:off x="3294380" y="3633470"/>
            <a:ext cx="1254125" cy="460375"/>
          </a:xfrm>
          <a:prstGeom prst="rect">
            <a:avLst/>
          </a:prstGeom>
          <a:noFill/>
        </p:spPr>
        <p:txBody>
          <a:bodyPr wrap="square" rtlCol="0">
            <a:spAutoFit/>
          </a:bodyPr>
          <a:lstStyle/>
          <a:p>
            <a:r>
              <a:rPr lang="zh-CN" altLang="en-US" dirty="0"/>
              <a:t> 公</a:t>
            </a:r>
            <a:r>
              <a:rPr lang="en-US" altLang="zh-CN" dirty="0"/>
              <a:t> </a:t>
            </a:r>
            <a:r>
              <a:rPr lang="zh-CN" altLang="en-US" dirty="0"/>
              <a:t>司</a:t>
            </a:r>
          </a:p>
        </p:txBody>
      </p:sp>
      <p:sp>
        <p:nvSpPr>
          <p:cNvPr id="6" name="文本框 5"/>
          <p:cNvSpPr txBox="1"/>
          <p:nvPr/>
        </p:nvSpPr>
        <p:spPr>
          <a:xfrm>
            <a:off x="6231334" y="3637322"/>
            <a:ext cx="1152128" cy="461665"/>
          </a:xfrm>
          <a:prstGeom prst="rect">
            <a:avLst/>
          </a:prstGeom>
          <a:noFill/>
        </p:spPr>
        <p:txBody>
          <a:bodyPr wrap="square" rtlCol="0">
            <a:spAutoFit/>
          </a:bodyPr>
          <a:lstStyle/>
          <a:p>
            <a:r>
              <a:rPr lang="en-US" altLang="zh-CN" dirty="0"/>
              <a:t>DAO</a:t>
            </a:r>
            <a:endParaRPr lang="zh-CN" altLang="en-US" dirty="0"/>
          </a:p>
        </p:txBody>
      </p:sp>
      <p:sp>
        <p:nvSpPr>
          <p:cNvPr id="7" name="矩形: 圆角 6"/>
          <p:cNvSpPr/>
          <p:nvPr/>
        </p:nvSpPr>
        <p:spPr>
          <a:xfrm>
            <a:off x="1343472" y="2492896"/>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股东</a:t>
            </a:r>
          </a:p>
        </p:txBody>
      </p:sp>
      <p:sp>
        <p:nvSpPr>
          <p:cNvPr id="28" name="矩形: 圆角 27"/>
          <p:cNvSpPr/>
          <p:nvPr/>
        </p:nvSpPr>
        <p:spPr>
          <a:xfrm>
            <a:off x="1349939" y="3410302"/>
            <a:ext cx="1440160" cy="50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董事会</a:t>
            </a:r>
          </a:p>
        </p:txBody>
      </p:sp>
      <p:sp>
        <p:nvSpPr>
          <p:cNvPr id="29" name="矩形: 圆角 28"/>
          <p:cNvSpPr/>
          <p:nvPr/>
        </p:nvSpPr>
        <p:spPr>
          <a:xfrm>
            <a:off x="1343472" y="4370213"/>
            <a:ext cx="144016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高管</a:t>
            </a:r>
          </a:p>
        </p:txBody>
      </p:sp>
      <p:sp>
        <p:nvSpPr>
          <p:cNvPr id="30" name="矩形: 圆角 29"/>
          <p:cNvSpPr/>
          <p:nvPr/>
        </p:nvSpPr>
        <p:spPr>
          <a:xfrm>
            <a:off x="1343472" y="5218691"/>
            <a:ext cx="144016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员工</a:t>
            </a:r>
          </a:p>
        </p:txBody>
      </p:sp>
      <p:sp>
        <p:nvSpPr>
          <p:cNvPr id="8" name="箭头: 下 7"/>
          <p:cNvSpPr/>
          <p:nvPr/>
        </p:nvSpPr>
        <p:spPr>
          <a:xfrm>
            <a:off x="1991544" y="3068960"/>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p:cNvSpPr/>
          <p:nvPr/>
        </p:nvSpPr>
        <p:spPr>
          <a:xfrm>
            <a:off x="1991544" y="3989446"/>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p:cNvSpPr/>
          <p:nvPr/>
        </p:nvSpPr>
        <p:spPr>
          <a:xfrm>
            <a:off x="1985683" y="4866460"/>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8770445" y="2475040"/>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社区管理者</a:t>
            </a:r>
          </a:p>
        </p:txBody>
      </p:sp>
      <p:sp>
        <p:nvSpPr>
          <p:cNvPr id="35" name="矩形: 圆角 34"/>
          <p:cNvSpPr/>
          <p:nvPr/>
        </p:nvSpPr>
        <p:spPr>
          <a:xfrm>
            <a:off x="10443273" y="3555858"/>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DAO</a:t>
            </a:r>
            <a:r>
              <a:rPr lang="zh-CN" altLang="en-US" sz="1600" dirty="0"/>
              <a:t>操作者</a:t>
            </a:r>
          </a:p>
        </p:txBody>
      </p:sp>
      <p:sp>
        <p:nvSpPr>
          <p:cNvPr id="36" name="矩形: 圆角 35"/>
          <p:cNvSpPr/>
          <p:nvPr/>
        </p:nvSpPr>
        <p:spPr>
          <a:xfrm>
            <a:off x="7176120" y="3596115"/>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内容创作者</a:t>
            </a:r>
          </a:p>
        </p:txBody>
      </p:sp>
      <p:sp>
        <p:nvSpPr>
          <p:cNvPr id="37" name="矩形: 圆角 36"/>
          <p:cNvSpPr/>
          <p:nvPr/>
        </p:nvSpPr>
        <p:spPr>
          <a:xfrm>
            <a:off x="9947899" y="4888704"/>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财库管理者</a:t>
            </a:r>
          </a:p>
        </p:txBody>
      </p:sp>
      <p:sp>
        <p:nvSpPr>
          <p:cNvPr id="38" name="矩形: 圆角 37"/>
          <p:cNvSpPr/>
          <p:nvPr/>
        </p:nvSpPr>
        <p:spPr>
          <a:xfrm>
            <a:off x="8089616" y="4893886"/>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开发者</a:t>
            </a:r>
          </a:p>
        </p:txBody>
      </p:sp>
      <p:cxnSp>
        <p:nvCxnSpPr>
          <p:cNvPr id="10" name="直接连接符 9"/>
          <p:cNvCxnSpPr>
            <a:stCxn id="34" idx="1"/>
            <a:endCxn id="36" idx="0"/>
          </p:cNvCxnSpPr>
          <p:nvPr/>
        </p:nvCxnSpPr>
        <p:spPr>
          <a:xfrm flipH="1">
            <a:off x="7896200" y="2727068"/>
            <a:ext cx="874245" cy="869047"/>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a:stCxn id="34" idx="3"/>
            <a:endCxn id="35" idx="0"/>
          </p:cNvCxnSpPr>
          <p:nvPr/>
        </p:nvCxnSpPr>
        <p:spPr>
          <a:xfrm>
            <a:off x="10210605" y="2727068"/>
            <a:ext cx="952748" cy="82879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a:stCxn id="36" idx="2"/>
            <a:endCxn id="38" idx="0"/>
          </p:cNvCxnSpPr>
          <p:nvPr/>
        </p:nvCxnSpPr>
        <p:spPr>
          <a:xfrm>
            <a:off x="7896200" y="4100171"/>
            <a:ext cx="913496" cy="793715"/>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a:stCxn id="38" idx="3"/>
            <a:endCxn id="37" idx="1"/>
          </p:cNvCxnSpPr>
          <p:nvPr/>
        </p:nvCxnSpPr>
        <p:spPr>
          <a:xfrm flipV="1">
            <a:off x="9529776" y="5140732"/>
            <a:ext cx="418123" cy="518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35" idx="2"/>
            <a:endCxn id="37" idx="0"/>
          </p:cNvCxnSpPr>
          <p:nvPr/>
        </p:nvCxnSpPr>
        <p:spPr>
          <a:xfrm flipH="1">
            <a:off x="10667979" y="4059914"/>
            <a:ext cx="495374" cy="82879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a:stCxn id="36" idx="3"/>
            <a:endCxn id="35" idx="1"/>
          </p:cNvCxnSpPr>
          <p:nvPr/>
        </p:nvCxnSpPr>
        <p:spPr>
          <a:xfrm flipV="1">
            <a:off x="8616280" y="3807886"/>
            <a:ext cx="1826993" cy="40257"/>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a:stCxn id="35" idx="1"/>
            <a:endCxn id="38" idx="0"/>
          </p:cNvCxnSpPr>
          <p:nvPr/>
        </p:nvCxnSpPr>
        <p:spPr>
          <a:xfrm flipH="1">
            <a:off x="8809696" y="3807886"/>
            <a:ext cx="1633577" cy="108600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a:stCxn id="38" idx="0"/>
            <a:endCxn id="34" idx="2"/>
          </p:cNvCxnSpPr>
          <p:nvPr/>
        </p:nvCxnSpPr>
        <p:spPr>
          <a:xfrm flipV="1">
            <a:off x="8809696" y="2979096"/>
            <a:ext cx="680829" cy="191479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a:stCxn id="34" idx="2"/>
            <a:endCxn id="37" idx="0"/>
          </p:cNvCxnSpPr>
          <p:nvPr/>
        </p:nvCxnSpPr>
        <p:spPr>
          <a:xfrm>
            <a:off x="9490525" y="2979096"/>
            <a:ext cx="1177454" cy="1909608"/>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a:stCxn id="37" idx="0"/>
            <a:endCxn id="36" idx="3"/>
          </p:cNvCxnSpPr>
          <p:nvPr/>
        </p:nvCxnSpPr>
        <p:spPr>
          <a:xfrm flipH="1" flipV="1">
            <a:off x="8616280" y="3848143"/>
            <a:ext cx="2051699" cy="104056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360527" y="361149"/>
            <a:ext cx="4392408" cy="461665"/>
          </a:xfrm>
          <a:prstGeom prst="rect">
            <a:avLst/>
          </a:prstGeom>
          <a:noFill/>
        </p:spPr>
        <p:txBody>
          <a:bodyPr wrap="square" rtlCol="0">
            <a:spAutoFit/>
          </a:bodyPr>
          <a:lstStyle/>
          <a:p>
            <a:r>
              <a:rPr lang="en-US" altLang="zh-CN" dirty="0">
                <a:solidFill>
                  <a:srgbClr val="2B6D95"/>
                </a:solidFill>
              </a:rPr>
              <a:t>DAO</a:t>
            </a:r>
            <a:r>
              <a:rPr lang="zh-CN" altLang="en-US" dirty="0">
                <a:solidFill>
                  <a:srgbClr val="2B6D95"/>
                </a:solidFill>
              </a:rPr>
              <a:t>的发展历程</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76" y="1075585"/>
            <a:ext cx="11397456" cy="59001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3" name="文本框 2"/>
          <p:cNvSpPr txBox="1"/>
          <p:nvPr/>
        </p:nvSpPr>
        <p:spPr>
          <a:xfrm>
            <a:off x="1415480" y="331689"/>
            <a:ext cx="5256584" cy="461665"/>
          </a:xfrm>
          <a:prstGeom prst="rect">
            <a:avLst/>
          </a:prstGeom>
          <a:noFill/>
        </p:spPr>
        <p:txBody>
          <a:bodyPr wrap="square" rtlCol="0">
            <a:spAutoFit/>
          </a:bodyPr>
          <a:lstStyle/>
          <a:p>
            <a:r>
              <a:rPr lang="en-US" altLang="zh-CN" dirty="0">
                <a:solidFill>
                  <a:srgbClr val="2B6D95"/>
                </a:solidFill>
              </a:rPr>
              <a:t>DAO</a:t>
            </a:r>
            <a:r>
              <a:rPr lang="zh-CN" altLang="en-US" dirty="0">
                <a:solidFill>
                  <a:srgbClr val="2B6D95"/>
                </a:solidFill>
              </a:rPr>
              <a:t>的细分领域</a:t>
            </a:r>
          </a:p>
        </p:txBody>
      </p:sp>
      <p:sp>
        <p:nvSpPr>
          <p:cNvPr id="2" name="椭圆 1"/>
          <p:cNvSpPr/>
          <p:nvPr/>
        </p:nvSpPr>
        <p:spPr>
          <a:xfrm>
            <a:off x="4408416" y="2996952"/>
            <a:ext cx="1728192"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DAO</a:t>
            </a:r>
            <a:endParaRPr lang="zh-CN" altLang="en-US" dirty="0"/>
          </a:p>
        </p:txBody>
      </p:sp>
      <p:sp>
        <p:nvSpPr>
          <p:cNvPr id="4" name="矩形: 圆角 3"/>
          <p:cNvSpPr/>
          <p:nvPr/>
        </p:nvSpPr>
        <p:spPr>
          <a:xfrm>
            <a:off x="479377" y="1178320"/>
            <a:ext cx="2775680" cy="16891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DAO infrastructure Stack</a:t>
            </a:r>
          </a:p>
          <a:p>
            <a:pPr algn="ctr"/>
            <a:endParaRPr lang="en-US" altLang="zh-CN" sz="1600" b="0" i="0" dirty="0">
              <a:solidFill>
                <a:schemeClr val="tx1"/>
              </a:solidFill>
              <a:effectLst/>
              <a:latin typeface="Arial" panose="020B0604020202020204" pitchFamily="34" charset="0"/>
            </a:endParaRPr>
          </a:p>
          <a:p>
            <a:pPr algn="ctr"/>
            <a:r>
              <a:rPr lang="zh-CN" altLang="en-US" sz="1200" b="0" i="0" dirty="0">
                <a:solidFill>
                  <a:schemeClr val="tx1"/>
                </a:solidFill>
                <a:effectLst/>
                <a:latin typeface="Arial" panose="020B0604020202020204" pitchFamily="34" charset="0"/>
              </a:rPr>
              <a:t>为社区或项目提供不同的模板、框架和工具来汇集资源并启动他们的第一个 </a:t>
            </a:r>
            <a:r>
              <a:rPr lang="en-US" altLang="zh-CN" sz="1200" b="0" i="0" dirty="0">
                <a:solidFill>
                  <a:schemeClr val="tx1"/>
                </a:solidFill>
                <a:effectLst/>
                <a:latin typeface="Arial" panose="020B0604020202020204" pitchFamily="34" charset="0"/>
              </a:rPr>
              <a:t>DAO</a:t>
            </a:r>
            <a:r>
              <a:rPr lang="zh-CN" altLang="en-US" sz="1200" b="0" i="0" dirty="0">
                <a:solidFill>
                  <a:schemeClr val="tx1"/>
                </a:solidFill>
                <a:effectLst/>
                <a:latin typeface="Arial" panose="020B0604020202020204" pitchFamily="34" charset="0"/>
              </a:rPr>
              <a:t>。它们通常提供智能合约和接口，以促进去中</a:t>
            </a:r>
            <a:r>
              <a:rPr lang="zh-CN" altLang="en-US" sz="1200" dirty="0">
                <a:solidFill>
                  <a:schemeClr val="tx1"/>
                </a:solidFill>
                <a:latin typeface="Arial" panose="020B0604020202020204" pitchFamily="34" charset="0"/>
              </a:rPr>
              <a:t>心</a:t>
            </a:r>
            <a:r>
              <a:rPr lang="zh-CN" altLang="en-US" sz="1200" b="0" i="0" dirty="0">
                <a:solidFill>
                  <a:schemeClr val="tx1"/>
                </a:solidFill>
                <a:effectLst/>
                <a:latin typeface="Arial" panose="020B0604020202020204" pitchFamily="34" charset="0"/>
              </a:rPr>
              <a:t>化社区的链上操作，使任何技术技能有限的人都可以轻松启动</a:t>
            </a:r>
            <a:r>
              <a:rPr lang="en-US" altLang="zh-CN" sz="1200" b="0" i="0" dirty="0">
                <a:solidFill>
                  <a:schemeClr val="tx1"/>
                </a:solidFill>
                <a:effectLst/>
                <a:latin typeface="Arial" panose="020B0604020202020204" pitchFamily="34" charset="0"/>
              </a:rPr>
              <a:t>DAO</a:t>
            </a:r>
            <a:r>
              <a:rPr lang="zh-CN" altLang="en-US" sz="1200" b="0" i="0" dirty="0">
                <a:solidFill>
                  <a:schemeClr val="tx1"/>
                </a:solidFill>
                <a:effectLst/>
                <a:latin typeface="Arial" panose="020B0604020202020204" pitchFamily="34" charset="0"/>
              </a:rPr>
              <a:t>。</a:t>
            </a:r>
            <a:endParaRPr lang="zh-CN" altLang="en-US" sz="1200" dirty="0">
              <a:solidFill>
                <a:schemeClr val="tx1"/>
              </a:solidFill>
            </a:endParaRPr>
          </a:p>
        </p:txBody>
      </p:sp>
      <p:sp>
        <p:nvSpPr>
          <p:cNvPr id="25" name="矩形: 圆角 24"/>
          <p:cNvSpPr/>
          <p:nvPr/>
        </p:nvSpPr>
        <p:spPr>
          <a:xfrm>
            <a:off x="352787" y="3354472"/>
            <a:ext cx="2380097" cy="10644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DAO Launcher</a:t>
            </a:r>
          </a:p>
          <a:p>
            <a:pPr algn="ctr"/>
            <a:endParaRPr lang="en-US" altLang="zh-CN" sz="1600" b="0" i="0" dirty="0">
              <a:solidFill>
                <a:schemeClr val="tx1"/>
              </a:solidFill>
              <a:effectLst/>
              <a:latin typeface="Arial" panose="020B0604020202020204" pitchFamily="34" charset="0"/>
            </a:endParaRPr>
          </a:p>
          <a:p>
            <a:pPr algn="ctr"/>
            <a:r>
              <a:rPr lang="zh-CN" altLang="en-US" sz="1100" b="0" i="0" dirty="0">
                <a:solidFill>
                  <a:schemeClr val="tx1"/>
                </a:solidFill>
                <a:effectLst/>
                <a:latin typeface="Arial" panose="020B0604020202020204" pitchFamily="34" charset="0"/>
              </a:rPr>
              <a:t>旨在</a:t>
            </a:r>
            <a:r>
              <a:rPr lang="zh-CN" altLang="en-US" sz="1200" b="0" i="0" dirty="0">
                <a:solidFill>
                  <a:schemeClr val="tx1"/>
                </a:solidFill>
                <a:effectLst/>
                <a:latin typeface="Arial" panose="020B0604020202020204" pitchFamily="34" charset="0"/>
              </a:rPr>
              <a:t>资助在区块链上构建去中心化项目的组织或个人，类</a:t>
            </a:r>
            <a:endParaRPr lang="zh-CN" altLang="en-US" sz="1200" dirty="0">
              <a:solidFill>
                <a:schemeClr val="tx1"/>
              </a:solidFill>
            </a:endParaRPr>
          </a:p>
        </p:txBody>
      </p:sp>
      <p:sp>
        <p:nvSpPr>
          <p:cNvPr id="26" name="矩形: 圆角 25"/>
          <p:cNvSpPr/>
          <p:nvPr/>
        </p:nvSpPr>
        <p:spPr>
          <a:xfrm>
            <a:off x="1792570" y="4707092"/>
            <a:ext cx="2271448" cy="9725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Protocol DAOs</a:t>
            </a:r>
          </a:p>
          <a:p>
            <a:pPr algn="ctr"/>
            <a:endParaRPr lang="en-US" altLang="zh-CN" sz="1600" b="0" i="0" dirty="0">
              <a:solidFill>
                <a:schemeClr val="tx1"/>
              </a:solidFill>
              <a:effectLst/>
              <a:latin typeface="Arial" panose="020B0604020202020204" pitchFamily="34" charset="0"/>
            </a:endParaRPr>
          </a:p>
          <a:p>
            <a:pPr algn="ctr"/>
            <a:r>
              <a:rPr lang="zh-CN" altLang="en-US" sz="1200" dirty="0">
                <a:solidFill>
                  <a:schemeClr val="tx1"/>
                </a:solidFill>
                <a:latin typeface="Arial" panose="020B0604020202020204" pitchFamily="34" charset="0"/>
              </a:rPr>
              <a:t>给用户发治理代币用于网络决策投票权</a:t>
            </a:r>
            <a:endParaRPr lang="zh-CN" altLang="en-US" sz="1600" dirty="0">
              <a:solidFill>
                <a:schemeClr val="tx1"/>
              </a:solidFill>
            </a:endParaRPr>
          </a:p>
        </p:txBody>
      </p:sp>
      <p:sp>
        <p:nvSpPr>
          <p:cNvPr id="27" name="矩形: 圆角 26"/>
          <p:cNvSpPr/>
          <p:nvPr/>
        </p:nvSpPr>
        <p:spPr>
          <a:xfrm>
            <a:off x="4151152" y="453523"/>
            <a:ext cx="2304256" cy="1255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Media DAOs</a:t>
            </a:r>
          </a:p>
          <a:p>
            <a:pPr algn="ctr"/>
            <a:endParaRPr lang="en-US" altLang="zh-CN" sz="1600" dirty="0">
              <a:solidFill>
                <a:schemeClr val="tx1"/>
              </a:solidFill>
            </a:endParaRPr>
          </a:p>
          <a:p>
            <a:pPr algn="ctr"/>
            <a:r>
              <a:rPr lang="zh-CN" altLang="en-US" sz="1100" b="0" i="0" dirty="0">
                <a:effectLst/>
                <a:latin typeface="Arial" panose="020B0604020202020204" pitchFamily="34" charset="0"/>
              </a:rPr>
              <a:t>在</a:t>
            </a:r>
            <a:r>
              <a:rPr lang="zh-CN" altLang="en-US" sz="1200" b="0" i="0" dirty="0">
                <a:solidFill>
                  <a:schemeClr val="tx1"/>
                </a:solidFill>
                <a:effectLst/>
                <a:latin typeface="Arial" panose="020B0604020202020204" pitchFamily="34" charset="0"/>
              </a:rPr>
              <a:t>重塑内容生产者和消费者与媒体互动的方式：通过激励贡献来重新定</a:t>
            </a:r>
            <a:r>
              <a:rPr lang="zh-CN" altLang="en-US" sz="1200" dirty="0">
                <a:solidFill>
                  <a:schemeClr val="tx1"/>
                </a:solidFill>
                <a:latin typeface="Arial" panose="020B0604020202020204" pitchFamily="34" charset="0"/>
              </a:rPr>
              <a:t>义</a:t>
            </a:r>
            <a:r>
              <a:rPr lang="zh-CN" altLang="en-US" sz="1200" b="0" i="0" dirty="0">
                <a:solidFill>
                  <a:schemeClr val="tx1"/>
                </a:solidFill>
                <a:effectLst/>
                <a:latin typeface="Arial" panose="020B0604020202020204" pitchFamily="34" charset="0"/>
              </a:rPr>
              <a:t>生产者和消费</a:t>
            </a:r>
            <a:br>
              <a:rPr lang="zh-CN" altLang="en-US" sz="1200" dirty="0">
                <a:solidFill>
                  <a:schemeClr val="tx1"/>
                </a:solidFill>
              </a:rPr>
            </a:br>
            <a:r>
              <a:rPr lang="zh-CN" altLang="en-US" sz="1200" b="0" i="0" dirty="0">
                <a:solidFill>
                  <a:schemeClr val="tx1"/>
                </a:solidFill>
                <a:effectLst/>
                <a:latin typeface="Arial" panose="020B0604020202020204" pitchFamily="34" charset="0"/>
              </a:rPr>
              <a:t>者的权利</a:t>
            </a:r>
            <a:endParaRPr lang="zh-CN" altLang="en-US" sz="1200" dirty="0">
              <a:solidFill>
                <a:schemeClr val="tx1"/>
              </a:solidFill>
            </a:endParaRPr>
          </a:p>
        </p:txBody>
      </p:sp>
      <p:sp>
        <p:nvSpPr>
          <p:cNvPr id="28" name="矩形: 圆角 27"/>
          <p:cNvSpPr/>
          <p:nvPr/>
        </p:nvSpPr>
        <p:spPr>
          <a:xfrm>
            <a:off x="7420596" y="961004"/>
            <a:ext cx="2679400" cy="15693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rPr>
              <a:t>Social </a:t>
            </a:r>
            <a:r>
              <a:rPr lang="en-US" altLang="zh-CN" sz="1600" dirty="0">
                <a:solidFill>
                  <a:schemeClr val="tx1"/>
                </a:solidFill>
              </a:rPr>
              <a:t>DAOs</a:t>
            </a:r>
          </a:p>
          <a:p>
            <a:pPr algn="ctr"/>
            <a:endParaRPr lang="en-US" altLang="zh-CN" sz="1600" b="0" i="0" dirty="0">
              <a:solidFill>
                <a:schemeClr val="tx1"/>
              </a:solidFill>
              <a:effectLst/>
              <a:latin typeface="Arial" panose="020B0604020202020204" pitchFamily="34" charset="0"/>
            </a:endParaRPr>
          </a:p>
          <a:p>
            <a:pPr algn="ctr"/>
            <a:r>
              <a:rPr lang="zh-CN" altLang="en-US" sz="1200" b="0" i="0" dirty="0">
                <a:solidFill>
                  <a:schemeClr val="tx1"/>
                </a:solidFill>
                <a:effectLst/>
                <a:latin typeface="Arial" panose="020B0604020202020204" pitchFamily="34" charset="0"/>
              </a:rPr>
              <a:t>将志同道合的人聚集在在线社区中，进行协调和组织参与，共同创建一个有价值的社区</a:t>
            </a:r>
            <a:r>
              <a:rPr lang="en-US" altLang="zh-CN" sz="1200" b="0" i="0" dirty="0">
                <a:solidFill>
                  <a:schemeClr val="tx1"/>
                </a:solidFill>
                <a:effectLst/>
                <a:latin typeface="Arial" panose="020B0604020202020204" pitchFamily="34" charset="0"/>
              </a:rPr>
              <a:t>——</a:t>
            </a:r>
            <a:r>
              <a:rPr lang="zh-CN" altLang="en-US" sz="1200" b="0" i="0" dirty="0">
                <a:solidFill>
                  <a:schemeClr val="tx1"/>
                </a:solidFill>
                <a:effectLst/>
                <a:latin typeface="Arial" panose="020B0604020202020204" pitchFamily="34" charset="0"/>
              </a:rPr>
              <a:t>分享见解、举办聚会或盛大的派对以及解锁更广泛社区的</a:t>
            </a:r>
            <a:endParaRPr lang="zh-CN" altLang="en-US" sz="1600" dirty="0">
              <a:solidFill>
                <a:schemeClr val="tx1"/>
              </a:solidFill>
            </a:endParaRPr>
          </a:p>
        </p:txBody>
      </p:sp>
      <p:sp>
        <p:nvSpPr>
          <p:cNvPr id="29" name="矩形: 圆角 28"/>
          <p:cNvSpPr/>
          <p:nvPr/>
        </p:nvSpPr>
        <p:spPr>
          <a:xfrm>
            <a:off x="8250895" y="3200935"/>
            <a:ext cx="2416441" cy="9721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Collector DAOs</a:t>
            </a:r>
          </a:p>
          <a:p>
            <a:pPr algn="ctr"/>
            <a:endParaRPr lang="en-US" altLang="zh-CN" sz="1600" b="0" i="0" dirty="0">
              <a:solidFill>
                <a:schemeClr val="tx1"/>
              </a:solidFill>
              <a:effectLst/>
              <a:latin typeface="Arial" panose="020B0604020202020204" pitchFamily="34" charset="0"/>
            </a:endParaRPr>
          </a:p>
          <a:p>
            <a:pPr algn="ctr"/>
            <a:r>
              <a:rPr lang="zh-CN" altLang="en-US" sz="1200" b="0" i="0" dirty="0">
                <a:solidFill>
                  <a:schemeClr val="tx1"/>
                </a:solidFill>
                <a:effectLst/>
                <a:latin typeface="Arial" panose="020B0604020202020204" pitchFamily="34" charset="0"/>
              </a:rPr>
              <a:t>通过注入资金可获得投票权来决定投资特定资产</a:t>
            </a:r>
            <a:endParaRPr lang="zh-CN" altLang="en-US" sz="1200" dirty="0">
              <a:solidFill>
                <a:schemeClr val="tx1"/>
              </a:solidFill>
            </a:endParaRPr>
          </a:p>
        </p:txBody>
      </p:sp>
      <p:sp>
        <p:nvSpPr>
          <p:cNvPr id="30" name="矩形: 圆角 29"/>
          <p:cNvSpPr/>
          <p:nvPr/>
        </p:nvSpPr>
        <p:spPr>
          <a:xfrm>
            <a:off x="6816080" y="4803167"/>
            <a:ext cx="2560465" cy="756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Service DAOs</a:t>
            </a:r>
          </a:p>
          <a:p>
            <a:pPr algn="ctr"/>
            <a:endParaRPr lang="en-US" altLang="zh-CN" sz="1600" b="0" i="0" dirty="0">
              <a:solidFill>
                <a:schemeClr val="tx1"/>
              </a:solidFill>
              <a:effectLst/>
              <a:latin typeface="Arial" panose="020B0604020202020204" pitchFamily="34" charset="0"/>
            </a:endParaRPr>
          </a:p>
          <a:p>
            <a:pPr algn="ctr"/>
            <a:r>
              <a:rPr lang="zh-CN" altLang="en-US" sz="1200" dirty="0">
                <a:solidFill>
                  <a:schemeClr val="tx1"/>
                </a:solidFill>
                <a:latin typeface="Arial" panose="020B0604020202020204" pitchFamily="34" charset="0"/>
              </a:rPr>
              <a:t>汇集人才</a:t>
            </a:r>
            <a:endParaRPr lang="zh-CN" altLang="en-US" sz="1200" dirty="0">
              <a:solidFill>
                <a:schemeClr val="tx1"/>
              </a:solidFill>
            </a:endParaRPr>
          </a:p>
        </p:txBody>
      </p:sp>
      <p:sp>
        <p:nvSpPr>
          <p:cNvPr id="31" name="矩形: 圆角 30"/>
          <p:cNvSpPr/>
          <p:nvPr/>
        </p:nvSpPr>
        <p:spPr>
          <a:xfrm>
            <a:off x="3954900" y="5878239"/>
            <a:ext cx="2642042" cy="8315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dirty="0">
                <a:solidFill>
                  <a:schemeClr val="tx1"/>
                </a:solidFill>
                <a:effectLst/>
                <a:latin typeface="Arial" panose="020B0604020202020204" pitchFamily="34" charset="0"/>
              </a:rPr>
              <a:t>Investment DAOs</a:t>
            </a:r>
            <a:endParaRPr lang="zh-CN" altLang="en-US" sz="1600" dirty="0">
              <a:solidFill>
                <a:schemeClr val="tx1"/>
              </a:solidFill>
            </a:endParaRPr>
          </a:p>
        </p:txBody>
      </p:sp>
      <p:cxnSp>
        <p:nvCxnSpPr>
          <p:cNvPr id="6" name="直接连接符 5"/>
          <p:cNvCxnSpPr>
            <a:endCxn id="2" idx="1"/>
          </p:cNvCxnSpPr>
          <p:nvPr/>
        </p:nvCxnSpPr>
        <p:spPr>
          <a:xfrm>
            <a:off x="3248297" y="2417462"/>
            <a:ext cx="1413207" cy="706034"/>
          </a:xfrm>
          <a:prstGeom prst="line">
            <a:avLst/>
          </a:prstGeom>
          <a:ln w="15875"/>
        </p:spPr>
        <p:style>
          <a:lnRef idx="1">
            <a:schemeClr val="dk1"/>
          </a:lnRef>
          <a:fillRef idx="0">
            <a:schemeClr val="dk1"/>
          </a:fillRef>
          <a:effectRef idx="0">
            <a:schemeClr val="dk1"/>
          </a:effectRef>
          <a:fontRef idx="minor">
            <a:schemeClr val="tx1"/>
          </a:fontRef>
        </p:style>
      </p:cxnSp>
      <p:cxnSp>
        <p:nvCxnSpPr>
          <p:cNvPr id="8" name="直接连接符 7"/>
          <p:cNvCxnSpPr>
            <a:stCxn id="27" idx="2"/>
            <a:endCxn id="2" idx="0"/>
          </p:cNvCxnSpPr>
          <p:nvPr/>
        </p:nvCxnSpPr>
        <p:spPr>
          <a:xfrm flipH="1">
            <a:off x="5272512" y="1709295"/>
            <a:ext cx="30768" cy="1287657"/>
          </a:xfrm>
          <a:prstGeom prst="line">
            <a:avLst/>
          </a:prstGeom>
          <a:ln w="158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V="1">
            <a:off x="5931150" y="2451213"/>
            <a:ext cx="1489446" cy="722046"/>
          </a:xfrm>
          <a:prstGeom prst="line">
            <a:avLst/>
          </a:prstGeom>
          <a:ln w="15875"/>
        </p:spPr>
        <p:style>
          <a:lnRef idx="1">
            <a:schemeClr val="dk1"/>
          </a:lnRef>
          <a:fillRef idx="0">
            <a:schemeClr val="dk1"/>
          </a:fillRef>
          <a:effectRef idx="0">
            <a:schemeClr val="dk1"/>
          </a:effectRef>
          <a:fontRef idx="minor">
            <a:schemeClr val="tx1"/>
          </a:fontRef>
        </p:style>
      </p:cxnSp>
      <p:cxnSp>
        <p:nvCxnSpPr>
          <p:cNvPr id="13" name="直接连接符 12"/>
          <p:cNvCxnSpPr>
            <a:stCxn id="2" idx="6"/>
            <a:endCxn id="29" idx="1"/>
          </p:cNvCxnSpPr>
          <p:nvPr/>
        </p:nvCxnSpPr>
        <p:spPr>
          <a:xfrm>
            <a:off x="6136608" y="3429000"/>
            <a:ext cx="2114287" cy="257989"/>
          </a:xfrm>
          <a:prstGeom prst="line">
            <a:avLst/>
          </a:prstGeom>
          <a:ln w="15875"/>
        </p:spPr>
        <p:style>
          <a:lnRef idx="1">
            <a:schemeClr val="dk1"/>
          </a:lnRef>
          <a:fillRef idx="0">
            <a:schemeClr val="dk1"/>
          </a:fillRef>
          <a:effectRef idx="0">
            <a:schemeClr val="dk1"/>
          </a:effectRef>
          <a:fontRef idx="minor">
            <a:schemeClr val="tx1"/>
          </a:fontRef>
        </p:style>
      </p:cxnSp>
      <p:cxnSp>
        <p:nvCxnSpPr>
          <p:cNvPr id="15" name="直接连接符 14"/>
          <p:cNvCxnSpPr>
            <a:stCxn id="25" idx="3"/>
            <a:endCxn id="2" idx="2"/>
          </p:cNvCxnSpPr>
          <p:nvPr/>
        </p:nvCxnSpPr>
        <p:spPr>
          <a:xfrm flipV="1">
            <a:off x="2732884" y="3429000"/>
            <a:ext cx="1675532" cy="457711"/>
          </a:xfrm>
          <a:prstGeom prst="line">
            <a:avLst/>
          </a:prstGeom>
          <a:ln w="15875"/>
        </p:spPr>
        <p:style>
          <a:lnRef idx="1">
            <a:schemeClr val="dk1"/>
          </a:lnRef>
          <a:fillRef idx="0">
            <a:schemeClr val="dk1"/>
          </a:fillRef>
          <a:effectRef idx="0">
            <a:schemeClr val="dk1"/>
          </a:effectRef>
          <a:fontRef idx="minor">
            <a:schemeClr val="tx1"/>
          </a:fontRef>
        </p:style>
      </p:cxnSp>
      <p:cxnSp>
        <p:nvCxnSpPr>
          <p:cNvPr id="17" name="直接连接符 16"/>
          <p:cNvCxnSpPr>
            <a:endCxn id="2" idx="3"/>
          </p:cNvCxnSpPr>
          <p:nvPr/>
        </p:nvCxnSpPr>
        <p:spPr>
          <a:xfrm flipV="1">
            <a:off x="3954900" y="3734504"/>
            <a:ext cx="706604" cy="972589"/>
          </a:xfrm>
          <a:prstGeom prst="line">
            <a:avLst/>
          </a:prstGeom>
          <a:ln w="15875"/>
        </p:spPr>
        <p:style>
          <a:lnRef idx="1">
            <a:schemeClr val="dk1"/>
          </a:lnRef>
          <a:fillRef idx="0">
            <a:schemeClr val="dk1"/>
          </a:fillRef>
          <a:effectRef idx="0">
            <a:schemeClr val="dk1"/>
          </a:effectRef>
          <a:fontRef idx="minor">
            <a:schemeClr val="tx1"/>
          </a:fontRef>
        </p:style>
      </p:cxnSp>
      <p:cxnSp>
        <p:nvCxnSpPr>
          <p:cNvPr id="19" name="直接连接符 18"/>
          <p:cNvCxnSpPr>
            <a:stCxn id="2" idx="4"/>
            <a:endCxn id="31" idx="0"/>
          </p:cNvCxnSpPr>
          <p:nvPr/>
        </p:nvCxnSpPr>
        <p:spPr>
          <a:xfrm>
            <a:off x="5272512" y="3861048"/>
            <a:ext cx="3409" cy="2017191"/>
          </a:xfrm>
          <a:prstGeom prst="line">
            <a:avLst/>
          </a:prstGeom>
          <a:ln w="15875"/>
        </p:spPr>
        <p:style>
          <a:lnRef idx="1">
            <a:schemeClr val="dk1"/>
          </a:lnRef>
          <a:fillRef idx="0">
            <a:schemeClr val="dk1"/>
          </a:fillRef>
          <a:effectRef idx="0">
            <a:schemeClr val="dk1"/>
          </a:effectRef>
          <a:fontRef idx="minor">
            <a:schemeClr val="tx1"/>
          </a:fontRef>
        </p:style>
      </p:cxnSp>
      <p:cxnSp>
        <p:nvCxnSpPr>
          <p:cNvPr id="21" name="直接连接符 20"/>
          <p:cNvCxnSpPr>
            <a:stCxn id="2" idx="5"/>
          </p:cNvCxnSpPr>
          <p:nvPr/>
        </p:nvCxnSpPr>
        <p:spPr>
          <a:xfrm>
            <a:off x="5883520" y="3734504"/>
            <a:ext cx="1032561" cy="1066878"/>
          </a:xfrm>
          <a:prstGeom prst="line">
            <a:avLst/>
          </a:prstGeom>
          <a:ln w="15875"/>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424119" y="361149"/>
            <a:ext cx="4440598" cy="461665"/>
          </a:xfrm>
          <a:prstGeom prst="rect">
            <a:avLst/>
          </a:prstGeom>
          <a:noFill/>
        </p:spPr>
        <p:txBody>
          <a:bodyPr wrap="square" rtlCol="0">
            <a:spAutoFit/>
          </a:bodyPr>
          <a:lstStyle/>
          <a:p>
            <a:r>
              <a:rPr lang="en-US" altLang="zh-CN" dirty="0">
                <a:solidFill>
                  <a:srgbClr val="2B6D95"/>
                </a:solidFill>
              </a:rPr>
              <a:t>DAO</a:t>
            </a:r>
            <a:r>
              <a:rPr lang="zh-CN" altLang="en-US" dirty="0">
                <a:solidFill>
                  <a:srgbClr val="2B6D95"/>
                </a:solidFill>
              </a:rPr>
              <a:t>的治理是如何实现的</a:t>
            </a:r>
          </a:p>
        </p:txBody>
      </p:sp>
      <p:sp>
        <p:nvSpPr>
          <p:cNvPr id="3" name="椭圆 2"/>
          <p:cNvSpPr/>
          <p:nvPr/>
        </p:nvSpPr>
        <p:spPr>
          <a:xfrm>
            <a:off x="551384" y="1628800"/>
            <a:ext cx="2535409"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链上治理</a:t>
            </a:r>
          </a:p>
        </p:txBody>
      </p:sp>
      <p:sp>
        <p:nvSpPr>
          <p:cNvPr id="24" name="椭圆 23"/>
          <p:cNvSpPr/>
          <p:nvPr/>
        </p:nvSpPr>
        <p:spPr>
          <a:xfrm>
            <a:off x="4597012" y="1636873"/>
            <a:ext cx="2535409"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链下治理</a:t>
            </a:r>
          </a:p>
        </p:txBody>
      </p:sp>
      <p:sp>
        <p:nvSpPr>
          <p:cNvPr id="25" name="椭圆 24"/>
          <p:cNvSpPr/>
          <p:nvPr/>
        </p:nvSpPr>
        <p:spPr>
          <a:xfrm>
            <a:off x="8904312" y="1636873"/>
            <a:ext cx="2535409"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DAO</a:t>
            </a:r>
            <a:r>
              <a:rPr lang="zh-CN" altLang="en-US" sz="1800" dirty="0"/>
              <a:t>操作系统</a:t>
            </a:r>
          </a:p>
        </p:txBody>
      </p:sp>
      <p:sp>
        <p:nvSpPr>
          <p:cNvPr id="4" name="矩形: 圆角 3"/>
          <p:cNvSpPr/>
          <p:nvPr/>
        </p:nvSpPr>
        <p:spPr>
          <a:xfrm>
            <a:off x="241432" y="2636912"/>
            <a:ext cx="1239583"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提案人</a:t>
            </a:r>
          </a:p>
        </p:txBody>
      </p:sp>
      <p:sp>
        <p:nvSpPr>
          <p:cNvPr id="27" name="矩形: 圆角 26"/>
          <p:cNvSpPr/>
          <p:nvPr/>
        </p:nvSpPr>
        <p:spPr>
          <a:xfrm>
            <a:off x="1847528" y="2636912"/>
            <a:ext cx="1368152"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通证持有人</a:t>
            </a:r>
          </a:p>
        </p:txBody>
      </p:sp>
      <p:sp>
        <p:nvSpPr>
          <p:cNvPr id="28" name="矩形: 圆角 27"/>
          <p:cNvSpPr/>
          <p:nvPr/>
        </p:nvSpPr>
        <p:spPr>
          <a:xfrm>
            <a:off x="1206466" y="4441770"/>
            <a:ext cx="1096251"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治理合约</a:t>
            </a:r>
          </a:p>
        </p:txBody>
      </p:sp>
      <p:sp>
        <p:nvSpPr>
          <p:cNvPr id="29" name="矩形: 圆角 28"/>
          <p:cNvSpPr/>
          <p:nvPr/>
        </p:nvSpPr>
        <p:spPr>
          <a:xfrm>
            <a:off x="1250618" y="5880952"/>
            <a:ext cx="1096251"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功能合约</a:t>
            </a:r>
          </a:p>
        </p:txBody>
      </p:sp>
      <p:sp>
        <p:nvSpPr>
          <p:cNvPr id="9" name="箭头: 下 8"/>
          <p:cNvSpPr/>
          <p:nvPr/>
        </p:nvSpPr>
        <p:spPr>
          <a:xfrm>
            <a:off x="1703512" y="5003931"/>
            <a:ext cx="144016" cy="729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559161" y="3717032"/>
            <a:ext cx="1239583" cy="179042"/>
          </a:xfrm>
          <a:prstGeom prst="rightArrow">
            <a:avLst/>
          </a:prstGeom>
          <a:scene3d>
            <a:camera prst="orthographicFront">
              <a:rot lat="0" lon="1800000" rev="18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1819088" y="3700497"/>
            <a:ext cx="1096251" cy="179042"/>
          </a:xfrm>
          <a:prstGeom prst="rightArrow">
            <a:avLst/>
          </a:prstGeom>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2221" y="3429000"/>
            <a:ext cx="943315" cy="830997"/>
          </a:xfrm>
          <a:prstGeom prst="rect">
            <a:avLst/>
          </a:prstGeom>
          <a:noFill/>
        </p:spPr>
        <p:txBody>
          <a:bodyPr wrap="square" rtlCol="0">
            <a:spAutoFit/>
          </a:bodyPr>
          <a:lstStyle/>
          <a:p>
            <a:r>
              <a:rPr lang="zh-CN" altLang="en-US" sz="1200" dirty="0"/>
              <a:t>上传可执行代码，并发起投票</a:t>
            </a:r>
          </a:p>
        </p:txBody>
      </p:sp>
      <p:sp>
        <p:nvSpPr>
          <p:cNvPr id="15" name="文本框 14"/>
          <p:cNvSpPr txBox="1"/>
          <p:nvPr/>
        </p:nvSpPr>
        <p:spPr>
          <a:xfrm>
            <a:off x="2506519" y="3651518"/>
            <a:ext cx="1116595" cy="276999"/>
          </a:xfrm>
          <a:prstGeom prst="rect">
            <a:avLst/>
          </a:prstGeom>
          <a:noFill/>
        </p:spPr>
        <p:txBody>
          <a:bodyPr wrap="square" rtlCol="0">
            <a:spAutoFit/>
          </a:bodyPr>
          <a:lstStyle/>
          <a:p>
            <a:r>
              <a:rPr lang="zh-CN" altLang="en-US" sz="1200" dirty="0"/>
              <a:t>链上投票</a:t>
            </a:r>
          </a:p>
        </p:txBody>
      </p:sp>
      <p:sp>
        <p:nvSpPr>
          <p:cNvPr id="16" name="文本框 15"/>
          <p:cNvSpPr txBox="1"/>
          <p:nvPr/>
        </p:nvSpPr>
        <p:spPr>
          <a:xfrm>
            <a:off x="136762" y="5142381"/>
            <a:ext cx="1631570" cy="461665"/>
          </a:xfrm>
          <a:prstGeom prst="rect">
            <a:avLst/>
          </a:prstGeom>
          <a:noFill/>
        </p:spPr>
        <p:txBody>
          <a:bodyPr wrap="square" rtlCol="0">
            <a:spAutoFit/>
          </a:bodyPr>
          <a:lstStyle/>
          <a:p>
            <a:r>
              <a:rPr lang="zh-CN" altLang="en-US" sz="1200" dirty="0"/>
              <a:t>投票通过后自动执行代码实现功能迭代</a:t>
            </a:r>
          </a:p>
        </p:txBody>
      </p:sp>
      <p:sp>
        <p:nvSpPr>
          <p:cNvPr id="60" name="矩形: 圆角 59"/>
          <p:cNvSpPr/>
          <p:nvPr/>
        </p:nvSpPr>
        <p:spPr>
          <a:xfrm>
            <a:off x="3748644" y="2660926"/>
            <a:ext cx="1368152"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任意用户</a:t>
            </a:r>
          </a:p>
        </p:txBody>
      </p:sp>
      <p:sp>
        <p:nvSpPr>
          <p:cNvPr id="61" name="矩形: 圆角 60"/>
          <p:cNvSpPr/>
          <p:nvPr/>
        </p:nvSpPr>
        <p:spPr>
          <a:xfrm>
            <a:off x="5280589" y="2660926"/>
            <a:ext cx="1368152"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通证持有人</a:t>
            </a:r>
          </a:p>
        </p:txBody>
      </p:sp>
      <p:sp>
        <p:nvSpPr>
          <p:cNvPr id="62" name="矩形: 圆角 61"/>
          <p:cNvSpPr/>
          <p:nvPr/>
        </p:nvSpPr>
        <p:spPr>
          <a:xfrm>
            <a:off x="6852084" y="2666689"/>
            <a:ext cx="1368152" cy="50405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核心团队</a:t>
            </a:r>
          </a:p>
        </p:txBody>
      </p:sp>
      <p:sp>
        <p:nvSpPr>
          <p:cNvPr id="17" name="箭头: 下 16"/>
          <p:cNvSpPr/>
          <p:nvPr/>
        </p:nvSpPr>
        <p:spPr>
          <a:xfrm>
            <a:off x="5885028" y="3301533"/>
            <a:ext cx="159275" cy="83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28295" y="4326773"/>
            <a:ext cx="2707865" cy="2308324"/>
          </a:xfrm>
          <a:prstGeom prst="rect">
            <a:avLst/>
          </a:prstGeom>
          <a:noFill/>
        </p:spPr>
        <p:txBody>
          <a:bodyPr wrap="square" rtlCol="0">
            <a:spAutoFit/>
          </a:bodyPr>
          <a:lstStyle/>
          <a:p>
            <a:r>
              <a:rPr lang="zh-CN" altLang="en-US" sz="1600" dirty="0"/>
              <a:t>链下投票，投票结果存证上链，以减少</a:t>
            </a:r>
            <a:r>
              <a:rPr lang="en-US" altLang="zh-CN" sz="1600" dirty="0"/>
              <a:t>Gas </a:t>
            </a:r>
            <a:r>
              <a:rPr lang="zh-CN" altLang="en-US" sz="1600" dirty="0"/>
              <a:t>费用。</a:t>
            </a:r>
            <a:endParaRPr lang="en-US" altLang="zh-CN" sz="1600" dirty="0"/>
          </a:p>
          <a:p>
            <a:endParaRPr lang="en-US" altLang="zh-CN" sz="1600" dirty="0"/>
          </a:p>
          <a:p>
            <a:r>
              <a:rPr lang="zh-CN" altLang="en-US" sz="1600" dirty="0"/>
              <a:t>社区核心人员多签钱包管理社区金库，并公示金库地址受社区监督。</a:t>
            </a:r>
            <a:endParaRPr lang="en-US" altLang="zh-CN" sz="1600" dirty="0"/>
          </a:p>
          <a:p>
            <a:endParaRPr lang="en-US" altLang="zh-CN" sz="1600" dirty="0"/>
          </a:p>
          <a:p>
            <a:pPr algn="l"/>
            <a:r>
              <a:rPr lang="zh-CN" altLang="en-US" sz="1600" dirty="0"/>
              <a:t>社交网络工具同步公开信息。</a:t>
            </a:r>
            <a:br>
              <a:rPr lang="en-US" altLang="zh-CN" sz="1600" dirty="0"/>
            </a:br>
            <a:endParaRPr lang="zh-CN" altLang="en-US" sz="1600" dirty="0"/>
          </a:p>
        </p:txBody>
      </p:sp>
      <p:sp>
        <p:nvSpPr>
          <p:cNvPr id="19" name="箭头: 右 18"/>
          <p:cNvSpPr/>
          <p:nvPr/>
        </p:nvSpPr>
        <p:spPr>
          <a:xfrm>
            <a:off x="3102560" y="6002839"/>
            <a:ext cx="1083716" cy="194950"/>
          </a:xfrm>
          <a:prstGeom prst="rightArrow">
            <a:avLst/>
          </a:prstGeom>
          <a:solidFill>
            <a:srgbClr val="DB2C0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813508" y="5471647"/>
            <a:ext cx="1619212" cy="523220"/>
          </a:xfrm>
          <a:prstGeom prst="rect">
            <a:avLst/>
          </a:prstGeom>
          <a:noFill/>
        </p:spPr>
        <p:txBody>
          <a:bodyPr wrap="square" rtlCol="0">
            <a:spAutoFit/>
          </a:bodyPr>
          <a:lstStyle/>
          <a:p>
            <a:r>
              <a:rPr lang="zh-CN" altLang="en-US" sz="1400" dirty="0"/>
              <a:t>缺点：慢、贵、链上内容的局限性</a:t>
            </a:r>
          </a:p>
        </p:txBody>
      </p:sp>
      <p:sp>
        <p:nvSpPr>
          <p:cNvPr id="21" name="文本框 20"/>
          <p:cNvSpPr txBox="1"/>
          <p:nvPr/>
        </p:nvSpPr>
        <p:spPr>
          <a:xfrm>
            <a:off x="8904312" y="2636912"/>
            <a:ext cx="3115467" cy="2739211"/>
          </a:xfrm>
          <a:prstGeom prst="rect">
            <a:avLst/>
          </a:prstGeom>
          <a:noFill/>
        </p:spPr>
        <p:txBody>
          <a:bodyPr wrap="square" rtlCol="0">
            <a:spAutoFit/>
          </a:bodyPr>
          <a:lstStyle/>
          <a:p>
            <a:pPr rtl="0"/>
            <a:r>
              <a:rPr lang="en-US" altLang="zh-CN" sz="1600" dirty="0">
                <a:effectLst/>
                <a:latin typeface="Arial" panose="020B0604020202020204" pitchFamily="34" charset="0"/>
              </a:rPr>
              <a:t>DAO</a:t>
            </a:r>
            <a:r>
              <a:rPr lang="zh-CN" altLang="en-US" sz="1600" dirty="0">
                <a:effectLst/>
                <a:latin typeface="Arial" panose="020B0604020202020204" pitchFamily="34" charset="0"/>
              </a:rPr>
              <a:t>操作系统为用户提供标准的治理工具、</a:t>
            </a:r>
            <a:r>
              <a:rPr lang="en-US" altLang="zh-CN" sz="1600" dirty="0">
                <a:effectLst/>
                <a:latin typeface="Arial" panose="020B0604020202020204" pitchFamily="34" charset="0"/>
              </a:rPr>
              <a:t>UI</a:t>
            </a:r>
            <a:r>
              <a:rPr lang="zh-CN" altLang="en-US" sz="1600" dirty="0">
                <a:effectLst/>
                <a:latin typeface="Arial" panose="020B0604020202020204" pitchFamily="34" charset="0"/>
              </a:rPr>
              <a:t>界面，让用户可以零代码轻松启动一个</a:t>
            </a:r>
            <a:r>
              <a:rPr lang="en-US" altLang="zh-CN" sz="1600" dirty="0">
                <a:effectLst/>
                <a:latin typeface="Arial" panose="020B0604020202020204" pitchFamily="34" charset="0"/>
              </a:rPr>
              <a:t>DAO</a:t>
            </a:r>
            <a:r>
              <a:rPr lang="zh-CN" altLang="en-US" sz="1600" dirty="0">
                <a:effectLst/>
                <a:latin typeface="Arial" panose="020B0604020202020204" pitchFamily="34" charset="0"/>
              </a:rPr>
              <a:t>。</a:t>
            </a:r>
          </a:p>
          <a:p>
            <a:pPr rtl="0"/>
            <a:r>
              <a:rPr lang="zh-CN" altLang="en-US" sz="1600" dirty="0">
                <a:effectLst/>
                <a:latin typeface="Arial" panose="020B0604020202020204" pitchFamily="34" charset="0"/>
              </a:rPr>
              <a:t>它们通常提供成套的治理智能合约，与外部应用的接口，以及参与治理的</a:t>
            </a:r>
            <a:r>
              <a:rPr lang="en-US" altLang="zh-CN" sz="1600" dirty="0">
                <a:effectLst/>
                <a:latin typeface="Arial" panose="020B0604020202020204" pitchFamily="34" charset="0"/>
              </a:rPr>
              <a:t>UI</a:t>
            </a:r>
            <a:r>
              <a:rPr lang="zh-CN" altLang="en-US" sz="1600" dirty="0">
                <a:effectLst/>
                <a:latin typeface="Arial" panose="020B0604020202020204" pitchFamily="34" charset="0"/>
              </a:rPr>
              <a:t>界面，以推动去中心化社区的链上行动。</a:t>
            </a:r>
            <a:r>
              <a:rPr lang="en-US" altLang="zh-CN" sz="1600" dirty="0">
                <a:effectLst/>
                <a:latin typeface="Arial" panose="020B0604020202020204" pitchFamily="34" charset="0"/>
              </a:rPr>
              <a:t>DAO </a:t>
            </a:r>
            <a:r>
              <a:rPr lang="zh-CN" altLang="en-US" sz="1600" dirty="0">
                <a:effectLst/>
                <a:latin typeface="Arial" panose="020B0604020202020204" pitchFamily="34" charset="0"/>
              </a:rPr>
              <a:t>操作系统目前有</a:t>
            </a:r>
            <a:r>
              <a:rPr lang="en-US" altLang="zh-CN" sz="1600" dirty="0">
                <a:effectLst/>
                <a:latin typeface="Arial" panose="020B0604020202020204" pitchFamily="34" charset="0"/>
              </a:rPr>
              <a:t>Aragon</a:t>
            </a:r>
            <a:r>
              <a:rPr lang="zh-CN" altLang="en-US" sz="1600" dirty="0">
                <a:effectLst/>
                <a:latin typeface="Arial" panose="020B0604020202020204" pitchFamily="34" charset="0"/>
              </a:rPr>
              <a:t>、</a:t>
            </a:r>
            <a:r>
              <a:rPr lang="en-US" altLang="zh-CN" sz="1600" dirty="0" err="1">
                <a:effectLst/>
                <a:latin typeface="Arial" panose="020B0604020202020204" pitchFamily="34" charset="0"/>
              </a:rPr>
              <a:t>Daostack</a:t>
            </a:r>
            <a:r>
              <a:rPr lang="zh-CN" altLang="en-US" sz="1600" dirty="0">
                <a:latin typeface="Arial" panose="020B0604020202020204" pitchFamily="34" charset="0"/>
              </a:rPr>
              <a:t>、</a:t>
            </a:r>
            <a:r>
              <a:rPr lang="en-US" altLang="zh-CN" sz="1600" dirty="0" err="1">
                <a:effectLst/>
                <a:latin typeface="Arial" panose="020B0604020202020204" pitchFamily="34" charset="0"/>
              </a:rPr>
              <a:t>Daohaus</a:t>
            </a:r>
            <a:r>
              <a:rPr lang="zh-CN" altLang="en-US" sz="1600" dirty="0">
                <a:effectLst/>
                <a:latin typeface="Arial" panose="020B0604020202020204" pitchFamily="34" charset="0"/>
              </a:rPr>
              <a:t>等项目</a:t>
            </a:r>
            <a:r>
              <a:rPr lang="zh-CN" altLang="en-US" sz="1600" dirty="0">
                <a:latin typeface="Arial" panose="020B0604020202020204" pitchFamily="34" charset="0"/>
              </a:rPr>
              <a:t>。</a:t>
            </a:r>
            <a:endParaRPr lang="en-US" altLang="zh-CN" sz="1600" dirty="0">
              <a:effectLst/>
              <a:latin typeface="Arial" panose="020B0604020202020204" pitchFamily="34" charset="0"/>
            </a:endParaRPr>
          </a:p>
          <a:p>
            <a:br>
              <a:rPr lang="zh-CN" altLang="en-US" sz="1200" b="0" i="0" dirty="0">
                <a:effectLst/>
                <a:latin typeface="Helvetica Neue"/>
              </a:rPr>
            </a:b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361207" y="381508"/>
            <a:ext cx="3761112" cy="461665"/>
          </a:xfrm>
          <a:prstGeom prst="rect">
            <a:avLst/>
          </a:prstGeom>
          <a:noFill/>
        </p:spPr>
        <p:txBody>
          <a:bodyPr wrap="square" rtlCol="0">
            <a:spAutoFit/>
          </a:bodyPr>
          <a:lstStyle/>
          <a:p>
            <a:r>
              <a:rPr lang="en-US" altLang="zh-CN" dirty="0">
                <a:solidFill>
                  <a:srgbClr val="2B6D95"/>
                </a:solidFill>
              </a:rPr>
              <a:t>Mirror</a:t>
            </a:r>
            <a:r>
              <a:rPr lang="zh-CN" altLang="en-US" dirty="0">
                <a:solidFill>
                  <a:srgbClr val="2B6D95"/>
                </a:solidFill>
              </a:rPr>
              <a:t>项目发展节点</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89" y="1494040"/>
            <a:ext cx="12103701" cy="5083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2584" y="188640"/>
            <a:ext cx="650575" cy="830134"/>
          </a:xfrm>
          <a:prstGeom prst="rect">
            <a:avLst/>
          </a:prstGeom>
        </p:spPr>
      </p:pic>
      <p:grpSp>
        <p:nvGrpSpPr>
          <p:cNvPr id="40" name="Group 5"/>
          <p:cNvGrpSpPr/>
          <p:nvPr/>
        </p:nvGrpSpPr>
        <p:grpSpPr>
          <a:xfrm>
            <a:off x="52188" y="85868"/>
            <a:ext cx="1239583" cy="980932"/>
            <a:chOff x="7277102" y="2222502"/>
            <a:chExt cx="2613535" cy="2937764"/>
          </a:xfrm>
        </p:grpSpPr>
        <p:sp>
          <p:nvSpPr>
            <p:cNvPr id="41" name="Rectangle: Rounded Corners 32"/>
            <p:cNvSpPr/>
            <p:nvPr/>
          </p:nvSpPr>
          <p:spPr bwMode="auto">
            <a:xfrm>
              <a:off x="7277102" y="2438175"/>
              <a:ext cx="2613535" cy="2722091"/>
            </a:xfrm>
            <a:prstGeom prst="roundRect">
              <a:avLst>
                <a:gd name="adj" fmla="val 9967"/>
              </a:avLst>
            </a:prstGeom>
            <a:solidFill>
              <a:schemeClr val="tx1">
                <a:lumMod val="50000"/>
                <a:lumOff val="50000"/>
              </a:schemeClr>
            </a:solidFill>
            <a:ln>
              <a:noFill/>
            </a:ln>
          </p:spPr>
          <p:txBody>
            <a:bodyPr anchor="ctr"/>
            <a:lstStyle/>
            <a:p>
              <a:pPr algn="ctr"/>
              <a:endParaRPr sz="3200">
                <a:cs typeface="+mn-ea"/>
                <a:sym typeface="+mn-lt"/>
              </a:endParaRPr>
            </a:p>
          </p:txBody>
        </p:sp>
        <p:sp>
          <p:nvSpPr>
            <p:cNvPr id="42" name="Rectangle 33"/>
            <p:cNvSpPr/>
            <p:nvPr/>
          </p:nvSpPr>
          <p:spPr bwMode="auto">
            <a:xfrm>
              <a:off x="7588317" y="2627290"/>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3" name="Rectangle 34"/>
            <p:cNvSpPr/>
            <p:nvPr/>
          </p:nvSpPr>
          <p:spPr bwMode="auto">
            <a:xfrm>
              <a:off x="7574771" y="2660027"/>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sp>
          <p:nvSpPr>
            <p:cNvPr id="44" name="Rectangle 35"/>
            <p:cNvSpPr/>
            <p:nvPr/>
          </p:nvSpPr>
          <p:spPr bwMode="auto">
            <a:xfrm>
              <a:off x="7556144" y="2692762"/>
              <a:ext cx="1991106" cy="2170305"/>
            </a:xfrm>
            <a:prstGeom prst="rect">
              <a:avLst/>
            </a:prstGeom>
            <a:solidFill>
              <a:schemeClr val="bg1">
                <a:lumMod val="85000"/>
              </a:schemeClr>
            </a:solidFill>
            <a:ln>
              <a:noFill/>
            </a:ln>
          </p:spPr>
          <p:txBody>
            <a:bodyPr anchor="ctr"/>
            <a:lstStyle/>
            <a:p>
              <a:pPr algn="ctr"/>
              <a:endParaRPr sz="3200">
                <a:cs typeface="+mn-ea"/>
                <a:sym typeface="+mn-lt"/>
              </a:endParaRPr>
            </a:p>
          </p:txBody>
        </p:sp>
        <p:sp>
          <p:nvSpPr>
            <p:cNvPr id="45" name="Rectangle 36"/>
            <p:cNvSpPr/>
            <p:nvPr/>
          </p:nvSpPr>
          <p:spPr bwMode="auto">
            <a:xfrm>
              <a:off x="7535823" y="2717032"/>
              <a:ext cx="1991106" cy="2170305"/>
            </a:xfrm>
            <a:prstGeom prst="rect">
              <a:avLst/>
            </a:prstGeom>
            <a:solidFill>
              <a:schemeClr val="tx1">
                <a:lumMod val="25000"/>
                <a:lumOff val="75000"/>
              </a:schemeClr>
            </a:solidFill>
            <a:ln>
              <a:noFill/>
            </a:ln>
          </p:spPr>
          <p:txBody>
            <a:bodyPr anchor="ctr"/>
            <a:lstStyle/>
            <a:p>
              <a:pPr algn="ctr"/>
              <a:endParaRPr sz="3200">
                <a:cs typeface="+mn-ea"/>
                <a:sym typeface="+mn-lt"/>
              </a:endParaRPr>
            </a:p>
          </p:txBody>
        </p:sp>
        <p:grpSp>
          <p:nvGrpSpPr>
            <p:cNvPr id="46" name="Group 37"/>
            <p:cNvGrpSpPr/>
            <p:nvPr/>
          </p:nvGrpSpPr>
          <p:grpSpPr>
            <a:xfrm>
              <a:off x="7535823" y="2717032"/>
              <a:ext cx="1991106" cy="2170305"/>
              <a:chOff x="3568700" y="1579563"/>
              <a:chExt cx="2009775" cy="1990725"/>
            </a:xfrm>
            <a:effectLst/>
          </p:grpSpPr>
          <p:sp>
            <p:nvSpPr>
              <p:cNvPr id="57" name="Freeform: Shape 54"/>
              <p:cNvSpPr/>
              <p:nvPr/>
            </p:nvSpPr>
            <p:spPr bwMode="auto">
              <a:xfrm>
                <a:off x="3568700" y="1579563"/>
                <a:ext cx="2009775" cy="1990725"/>
              </a:xfrm>
              <a:custGeom>
                <a:avLst/>
                <a:gdLst>
                  <a:gd name="T0" fmla="*/ 422 w 533"/>
                  <a:gd name="T1" fmla="*/ 440 h 528"/>
                  <a:gd name="T2" fmla="*/ 399 w 533"/>
                  <a:gd name="T3" fmla="*/ 497 h 528"/>
                  <a:gd name="T4" fmla="*/ 332 w 533"/>
                  <a:gd name="T5" fmla="*/ 527 h 528"/>
                  <a:gd name="T6" fmla="*/ 297 w 533"/>
                  <a:gd name="T7" fmla="*/ 528 h 528"/>
                  <a:gd name="T8" fmla="*/ 0 w 533"/>
                  <a:gd name="T9" fmla="*/ 528 h 528"/>
                  <a:gd name="T10" fmla="*/ 0 w 533"/>
                  <a:gd name="T11" fmla="*/ 0 h 528"/>
                  <a:gd name="T12" fmla="*/ 532 w 533"/>
                  <a:gd name="T13" fmla="*/ 0 h 528"/>
                  <a:gd name="T14" fmla="*/ 532 w 533"/>
                  <a:gd name="T15" fmla="*/ 276 h 528"/>
                  <a:gd name="T16" fmla="*/ 532 w 533"/>
                  <a:gd name="T17" fmla="*/ 320 h 528"/>
                  <a:gd name="T18" fmla="*/ 533 w 533"/>
                  <a:gd name="T19" fmla="*/ 388 h 528"/>
                  <a:gd name="T20" fmla="*/ 514 w 533"/>
                  <a:gd name="T21" fmla="*/ 413 h 528"/>
                  <a:gd name="T22" fmla="*/ 422 w 533"/>
                  <a:gd name="T23" fmla="*/ 44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28">
                    <a:moveTo>
                      <a:pt x="422" y="440"/>
                    </a:moveTo>
                    <a:cubicBezTo>
                      <a:pt x="422" y="440"/>
                      <a:pt x="426" y="458"/>
                      <a:pt x="399" y="497"/>
                    </a:cubicBezTo>
                    <a:cubicBezTo>
                      <a:pt x="380" y="515"/>
                      <a:pt x="355" y="526"/>
                      <a:pt x="332" y="527"/>
                    </a:cubicBezTo>
                    <a:cubicBezTo>
                      <a:pt x="315" y="528"/>
                      <a:pt x="297" y="528"/>
                      <a:pt x="297" y="528"/>
                    </a:cubicBezTo>
                    <a:cubicBezTo>
                      <a:pt x="0" y="528"/>
                      <a:pt x="0" y="528"/>
                      <a:pt x="0" y="528"/>
                    </a:cubicBezTo>
                    <a:cubicBezTo>
                      <a:pt x="0" y="0"/>
                      <a:pt x="0" y="0"/>
                      <a:pt x="0" y="0"/>
                    </a:cubicBezTo>
                    <a:cubicBezTo>
                      <a:pt x="532" y="0"/>
                      <a:pt x="532" y="0"/>
                      <a:pt x="532" y="0"/>
                    </a:cubicBezTo>
                    <a:cubicBezTo>
                      <a:pt x="532" y="276"/>
                      <a:pt x="532" y="276"/>
                      <a:pt x="532" y="276"/>
                    </a:cubicBezTo>
                    <a:cubicBezTo>
                      <a:pt x="532" y="276"/>
                      <a:pt x="532" y="294"/>
                      <a:pt x="532" y="320"/>
                    </a:cubicBezTo>
                    <a:cubicBezTo>
                      <a:pt x="532" y="338"/>
                      <a:pt x="533" y="368"/>
                      <a:pt x="533" y="388"/>
                    </a:cubicBezTo>
                    <a:cubicBezTo>
                      <a:pt x="533" y="398"/>
                      <a:pt x="520" y="408"/>
                      <a:pt x="514" y="413"/>
                    </a:cubicBezTo>
                    <a:cubicBezTo>
                      <a:pt x="459" y="449"/>
                      <a:pt x="422" y="440"/>
                      <a:pt x="422" y="440"/>
                    </a:cubicBezTo>
                    <a:close/>
                  </a:path>
                </a:pathLst>
              </a:custGeom>
              <a:solidFill>
                <a:schemeClr val="bg1"/>
              </a:solidFill>
              <a:ln w="9525">
                <a:solidFill>
                  <a:schemeClr val="bg1">
                    <a:lumMod val="65000"/>
                  </a:schemeClr>
                </a:solidFill>
                <a:round/>
              </a:ln>
            </p:spPr>
            <p:txBody>
              <a:bodyPr anchor="ctr"/>
              <a:lstStyle/>
              <a:p>
                <a:pPr algn="ctr"/>
                <a:endParaRPr sz="3200">
                  <a:cs typeface="+mn-ea"/>
                  <a:sym typeface="+mn-lt"/>
                </a:endParaRPr>
              </a:p>
            </p:txBody>
          </p:sp>
          <p:sp>
            <p:nvSpPr>
              <p:cNvPr id="58" name="Freeform: Shape 55"/>
              <p:cNvSpPr/>
              <p:nvPr/>
            </p:nvSpPr>
            <p:spPr bwMode="auto">
              <a:xfrm>
                <a:off x="4876800" y="3068638"/>
                <a:ext cx="693738" cy="490538"/>
              </a:xfrm>
              <a:custGeom>
                <a:avLst/>
                <a:gdLst>
                  <a:gd name="T0" fmla="*/ 184 w 184"/>
                  <a:gd name="T1" fmla="*/ 0 h 130"/>
                  <a:gd name="T2" fmla="*/ 75 w 184"/>
                  <a:gd name="T3" fmla="*/ 45 h 130"/>
                  <a:gd name="T4" fmla="*/ 60 w 184"/>
                  <a:gd name="T5" fmla="*/ 90 h 130"/>
                  <a:gd name="T6" fmla="*/ 0 w 184"/>
                  <a:gd name="T7" fmla="*/ 130 h 130"/>
                  <a:gd name="T8" fmla="*/ 113 w 184"/>
                  <a:gd name="T9" fmla="*/ 69 h 130"/>
                  <a:gd name="T10" fmla="*/ 184 w 184"/>
                  <a:gd name="T11" fmla="*/ 0 h 130"/>
                </a:gdLst>
                <a:ahLst/>
                <a:cxnLst>
                  <a:cxn ang="0">
                    <a:pos x="T0" y="T1"/>
                  </a:cxn>
                  <a:cxn ang="0">
                    <a:pos x="T2" y="T3"/>
                  </a:cxn>
                  <a:cxn ang="0">
                    <a:pos x="T4" y="T5"/>
                  </a:cxn>
                  <a:cxn ang="0">
                    <a:pos x="T6" y="T7"/>
                  </a:cxn>
                  <a:cxn ang="0">
                    <a:pos x="T8" y="T9"/>
                  </a:cxn>
                  <a:cxn ang="0">
                    <a:pos x="T10" y="T11"/>
                  </a:cxn>
                </a:cxnLst>
                <a:rect l="0" t="0" r="r" b="b"/>
                <a:pathLst>
                  <a:path w="184" h="130">
                    <a:moveTo>
                      <a:pt x="184" y="0"/>
                    </a:moveTo>
                    <a:cubicBezTo>
                      <a:pt x="121" y="56"/>
                      <a:pt x="75" y="45"/>
                      <a:pt x="75" y="45"/>
                    </a:cubicBezTo>
                    <a:cubicBezTo>
                      <a:pt x="75" y="45"/>
                      <a:pt x="75" y="60"/>
                      <a:pt x="60" y="90"/>
                    </a:cubicBezTo>
                    <a:cubicBezTo>
                      <a:pt x="46" y="117"/>
                      <a:pt x="3" y="129"/>
                      <a:pt x="0" y="130"/>
                    </a:cubicBezTo>
                    <a:cubicBezTo>
                      <a:pt x="0" y="130"/>
                      <a:pt x="40" y="129"/>
                      <a:pt x="113" y="69"/>
                    </a:cubicBezTo>
                    <a:cubicBezTo>
                      <a:pt x="161" y="29"/>
                      <a:pt x="181" y="6"/>
                      <a:pt x="184" y="0"/>
                    </a:cubicBezTo>
                    <a:close/>
                  </a:path>
                </a:pathLst>
              </a:custGeom>
              <a:solidFill>
                <a:schemeClr val="bg1">
                  <a:lumMod val="85000"/>
                </a:schemeClr>
              </a:solidFill>
              <a:ln w="9525">
                <a:solidFill>
                  <a:schemeClr val="bg1">
                    <a:lumMod val="65000"/>
                  </a:schemeClr>
                </a:solidFill>
                <a:round/>
              </a:ln>
            </p:spPr>
            <p:txBody>
              <a:bodyPr anchor="ctr"/>
              <a:lstStyle/>
              <a:p>
                <a:pPr algn="ctr"/>
                <a:endParaRPr sz="3200">
                  <a:cs typeface="+mn-ea"/>
                  <a:sym typeface="+mn-lt"/>
                </a:endParaRPr>
              </a:p>
            </p:txBody>
          </p:sp>
        </p:grpSp>
        <p:sp>
          <p:nvSpPr>
            <p:cNvPr id="47" name="Rectangle 38"/>
            <p:cNvSpPr/>
            <p:nvPr/>
          </p:nvSpPr>
          <p:spPr bwMode="auto">
            <a:xfrm>
              <a:off x="7530182" y="2717032"/>
              <a:ext cx="1991105" cy="746719"/>
            </a:xfrm>
            <a:prstGeom prst="rect">
              <a:avLst/>
            </a:prstGeom>
            <a:solidFill>
              <a:schemeClr val="accent1"/>
            </a:solidFill>
            <a:ln>
              <a:noFill/>
            </a:ln>
          </p:spPr>
          <p:txBody>
            <a:bodyPr vert="horz" wrap="square" lIns="0" tIns="121920" rIns="0" bIns="0" anchor="ctr" anchorCtr="1" compatLnSpc="1">
              <a:normAutofit fontScale="25000" lnSpcReduction="20000"/>
            </a:bodyPr>
            <a:lstStyle/>
            <a:p>
              <a:pPr algn="ctr"/>
              <a:r>
                <a:rPr lang="en-US" altLang="zh-CN" sz="3735" b="1" dirty="0">
                  <a:solidFill>
                    <a:schemeClr val="bg1"/>
                  </a:solidFill>
                  <a:cs typeface="+mn-ea"/>
                  <a:sym typeface="+mn-lt"/>
                </a:rPr>
                <a:t>May</a:t>
              </a:r>
              <a:endParaRPr lang="zh-CN" altLang="en-US" sz="3735" b="1" dirty="0">
                <a:solidFill>
                  <a:schemeClr val="bg1"/>
                </a:solidFill>
                <a:cs typeface="+mn-ea"/>
                <a:sym typeface="+mn-lt"/>
              </a:endParaRPr>
            </a:p>
          </p:txBody>
        </p:sp>
        <p:grpSp>
          <p:nvGrpSpPr>
            <p:cNvPr id="48" name="Group 39"/>
            <p:cNvGrpSpPr/>
            <p:nvPr/>
          </p:nvGrpSpPr>
          <p:grpSpPr>
            <a:xfrm>
              <a:off x="7852665" y="2806312"/>
              <a:ext cx="1346119" cy="152391"/>
              <a:chOff x="1235868" y="2609849"/>
              <a:chExt cx="757237" cy="85725"/>
            </a:xfrm>
          </p:grpSpPr>
          <p:sp>
            <p:nvSpPr>
              <p:cNvPr id="54" name="Oval 51"/>
              <p:cNvSpPr/>
              <p:nvPr/>
            </p:nvSpPr>
            <p:spPr>
              <a:xfrm>
                <a:off x="1235868"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5" name="Oval 52"/>
              <p:cNvSpPr/>
              <p:nvPr/>
            </p:nvSpPr>
            <p:spPr>
              <a:xfrm>
                <a:off x="1571624"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56" name="Oval 53"/>
              <p:cNvSpPr/>
              <p:nvPr/>
            </p:nvSpPr>
            <p:spPr>
              <a:xfrm>
                <a:off x="1907380" y="2609849"/>
                <a:ext cx="85725" cy="8572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49" name="Group 4"/>
            <p:cNvGrpSpPr/>
            <p:nvPr/>
          </p:nvGrpSpPr>
          <p:grpSpPr>
            <a:xfrm>
              <a:off x="7867645" y="2222502"/>
              <a:ext cx="1317108" cy="684175"/>
              <a:chOff x="7867645" y="2222502"/>
              <a:chExt cx="1317108" cy="684175"/>
            </a:xfrm>
          </p:grpSpPr>
          <p:sp>
            <p:nvSpPr>
              <p:cNvPr id="51" name="Freeform: Shape 40"/>
              <p:cNvSpPr/>
              <p:nvPr/>
            </p:nvSpPr>
            <p:spPr bwMode="auto">
              <a:xfrm>
                <a:off x="78676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2" name="Freeform: Shape 41"/>
              <p:cNvSpPr/>
              <p:nvPr/>
            </p:nvSpPr>
            <p:spPr bwMode="auto">
              <a:xfrm>
                <a:off x="8463579"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sp>
            <p:nvSpPr>
              <p:cNvPr id="53" name="Freeform: Shape 42"/>
              <p:cNvSpPr/>
              <p:nvPr/>
            </p:nvSpPr>
            <p:spPr bwMode="auto">
              <a:xfrm>
                <a:off x="9060445" y="2222502"/>
                <a:ext cx="124308" cy="684175"/>
              </a:xfrm>
              <a:custGeom>
                <a:avLst/>
                <a:gdLst>
                  <a:gd name="T0" fmla="*/ 32 w 32"/>
                  <a:gd name="T1" fmla="*/ 110 h 121"/>
                  <a:gd name="T2" fmla="*/ 16 w 32"/>
                  <a:gd name="T3" fmla="*/ 121 h 121"/>
                  <a:gd name="T4" fmla="*/ 0 w 32"/>
                  <a:gd name="T5" fmla="*/ 110 h 121"/>
                  <a:gd name="T6" fmla="*/ 0 w 32"/>
                  <a:gd name="T7" fmla="*/ 12 h 121"/>
                  <a:gd name="T8" fmla="*/ 16 w 32"/>
                  <a:gd name="T9" fmla="*/ 0 h 121"/>
                  <a:gd name="T10" fmla="*/ 32 w 32"/>
                  <a:gd name="T11" fmla="*/ 12 h 121"/>
                  <a:gd name="T12" fmla="*/ 32 w 32"/>
                  <a:gd name="T13" fmla="*/ 110 h 121"/>
                </a:gdLst>
                <a:ahLst/>
                <a:cxnLst>
                  <a:cxn ang="0">
                    <a:pos x="T0" y="T1"/>
                  </a:cxn>
                  <a:cxn ang="0">
                    <a:pos x="T2" y="T3"/>
                  </a:cxn>
                  <a:cxn ang="0">
                    <a:pos x="T4" y="T5"/>
                  </a:cxn>
                  <a:cxn ang="0">
                    <a:pos x="T6" y="T7"/>
                  </a:cxn>
                  <a:cxn ang="0">
                    <a:pos x="T8" y="T9"/>
                  </a:cxn>
                  <a:cxn ang="0">
                    <a:pos x="T10" y="T11"/>
                  </a:cxn>
                  <a:cxn ang="0">
                    <a:pos x="T12" y="T13"/>
                  </a:cxn>
                </a:cxnLst>
                <a:rect l="0" t="0" r="r" b="b"/>
                <a:pathLst>
                  <a:path w="32" h="121">
                    <a:moveTo>
                      <a:pt x="32" y="110"/>
                    </a:moveTo>
                    <a:cubicBezTo>
                      <a:pt x="32" y="116"/>
                      <a:pt x="25" y="121"/>
                      <a:pt x="16" y="121"/>
                    </a:cubicBezTo>
                    <a:cubicBezTo>
                      <a:pt x="7" y="121"/>
                      <a:pt x="0" y="116"/>
                      <a:pt x="0" y="110"/>
                    </a:cubicBezTo>
                    <a:cubicBezTo>
                      <a:pt x="0" y="12"/>
                      <a:pt x="0" y="12"/>
                      <a:pt x="0" y="12"/>
                    </a:cubicBezTo>
                    <a:cubicBezTo>
                      <a:pt x="0" y="5"/>
                      <a:pt x="7" y="0"/>
                      <a:pt x="16" y="0"/>
                    </a:cubicBezTo>
                    <a:cubicBezTo>
                      <a:pt x="25" y="0"/>
                      <a:pt x="32" y="5"/>
                      <a:pt x="32" y="12"/>
                    </a:cubicBezTo>
                    <a:lnTo>
                      <a:pt x="32" y="110"/>
                    </a:lnTo>
                    <a:close/>
                  </a:path>
                </a:pathLst>
              </a:custGeom>
              <a:solidFill>
                <a:schemeClr val="bg1">
                  <a:lumMod val="95000"/>
                </a:schemeClr>
              </a:solidFill>
              <a:ln>
                <a:solidFill>
                  <a:schemeClr val="bg1">
                    <a:lumMod val="65000"/>
                  </a:schemeClr>
                </a:solidFill>
              </a:ln>
            </p:spPr>
            <p:txBody>
              <a:bodyPr anchor="ctr"/>
              <a:lstStyle/>
              <a:p>
                <a:pPr algn="ctr"/>
                <a:endParaRPr sz="3200">
                  <a:cs typeface="+mn-ea"/>
                  <a:sym typeface="+mn-lt"/>
                </a:endParaRPr>
              </a:p>
            </p:txBody>
          </p:sp>
        </p:grpSp>
        <p:sp>
          <p:nvSpPr>
            <p:cNvPr id="50" name="TextBox 56"/>
            <p:cNvSpPr txBox="1"/>
            <p:nvPr/>
          </p:nvSpPr>
          <p:spPr>
            <a:xfrm>
              <a:off x="8042497" y="3484477"/>
              <a:ext cx="953159" cy="945081"/>
            </a:xfrm>
            <a:prstGeom prst="rect">
              <a:avLst/>
            </a:prstGeom>
            <a:noFill/>
          </p:spPr>
          <p:txBody>
            <a:bodyPr wrap="none">
              <a:normAutofit fontScale="25000" lnSpcReduction="20000"/>
            </a:bodyPr>
            <a:lstStyle/>
            <a:p>
              <a:pPr algn="ctr"/>
              <a:r>
                <a:rPr lang="en-US" sz="9600" b="1" dirty="0">
                  <a:solidFill>
                    <a:schemeClr val="tx1">
                      <a:lumMod val="75000"/>
                      <a:lumOff val="25000"/>
                    </a:schemeClr>
                  </a:solidFill>
                  <a:cs typeface="+mn-ea"/>
                  <a:sym typeface="+mn-lt"/>
                </a:rPr>
                <a:t>15</a:t>
              </a:r>
            </a:p>
          </p:txBody>
        </p:sp>
      </p:grpSp>
      <p:sp>
        <p:nvSpPr>
          <p:cNvPr id="2" name="文本框 1"/>
          <p:cNvSpPr txBox="1"/>
          <p:nvPr/>
        </p:nvSpPr>
        <p:spPr>
          <a:xfrm>
            <a:off x="1439378" y="338962"/>
            <a:ext cx="5160678" cy="461665"/>
          </a:xfrm>
          <a:prstGeom prst="rect">
            <a:avLst/>
          </a:prstGeom>
          <a:noFill/>
        </p:spPr>
        <p:txBody>
          <a:bodyPr wrap="square" rtlCol="0">
            <a:spAutoFit/>
          </a:bodyPr>
          <a:lstStyle/>
          <a:p>
            <a:r>
              <a:rPr lang="en-US" altLang="zh-CN" dirty="0">
                <a:solidFill>
                  <a:srgbClr val="2B6D95"/>
                </a:solidFill>
              </a:rPr>
              <a:t>Mirror</a:t>
            </a:r>
            <a:r>
              <a:rPr lang="zh-CN" altLang="en-US" dirty="0">
                <a:solidFill>
                  <a:srgbClr val="2B6D95"/>
                </a:solidFill>
              </a:rPr>
              <a:t> 的功能模块</a:t>
            </a:r>
          </a:p>
        </p:txBody>
      </p:sp>
      <p:sp>
        <p:nvSpPr>
          <p:cNvPr id="3" name="文本框 2"/>
          <p:cNvSpPr txBox="1"/>
          <p:nvPr/>
        </p:nvSpPr>
        <p:spPr>
          <a:xfrm>
            <a:off x="415210" y="1224774"/>
            <a:ext cx="4680520" cy="5355312"/>
          </a:xfrm>
          <a:prstGeom prst="rect">
            <a:avLst/>
          </a:prstGeom>
          <a:noFill/>
        </p:spPr>
        <p:txBody>
          <a:bodyPr wrap="square" rtlCol="0">
            <a:spAutoFit/>
          </a:bodyPr>
          <a:lstStyle/>
          <a:p>
            <a:r>
              <a:rPr lang="zh-CN" altLang="en-US" sz="1800" dirty="0"/>
              <a:t>发布作品（</a:t>
            </a:r>
            <a:r>
              <a:rPr lang="en-US" altLang="zh-CN" sz="1800" dirty="0"/>
              <a:t>Entries</a:t>
            </a:r>
            <a:r>
              <a:rPr lang="zh-CN" altLang="en-US" sz="1800" dirty="0"/>
              <a:t>）</a:t>
            </a:r>
            <a:r>
              <a:rPr lang="en-US" altLang="zh-CN" sz="1800" dirty="0"/>
              <a:t>:</a:t>
            </a:r>
            <a:r>
              <a:rPr lang="zh-CN" altLang="en-US" sz="1800" dirty="0"/>
              <a:t>可铸造</a:t>
            </a:r>
            <a:r>
              <a:rPr lang="en-US" altLang="zh-CN" sz="1800" dirty="0"/>
              <a:t>NFT</a:t>
            </a:r>
            <a:r>
              <a:rPr lang="zh-CN" altLang="en-US" sz="1800" dirty="0"/>
              <a:t>；发布的内容存储到</a:t>
            </a:r>
            <a:r>
              <a:rPr lang="en-US" altLang="zh-CN" sz="1800" dirty="0" err="1"/>
              <a:t>Arweave</a:t>
            </a:r>
            <a:r>
              <a:rPr lang="zh-CN" altLang="en-US" sz="1800" dirty="0"/>
              <a:t>分布式存储区块链上，需要缴纳</a:t>
            </a:r>
            <a:r>
              <a:rPr lang="en-US" altLang="zh-CN" sz="1800" dirty="0"/>
              <a:t>Gas</a:t>
            </a:r>
          </a:p>
          <a:p>
            <a:endParaRPr lang="en-US" altLang="zh-CN" sz="1800" dirty="0"/>
          </a:p>
          <a:p>
            <a:r>
              <a:rPr lang="zh-CN" altLang="en-US" sz="1800" dirty="0"/>
              <a:t>众筹（</a:t>
            </a:r>
            <a:r>
              <a:rPr lang="en-US" altLang="zh-CN" sz="1800" dirty="0"/>
              <a:t>Crowdfunds):</a:t>
            </a:r>
            <a:r>
              <a:rPr lang="zh-CN" altLang="en-US" sz="1800" b="0" i="0" dirty="0">
                <a:effectLst/>
                <a:latin typeface="Arial" panose="020B0604020202020204" pitchFamily="34" charset="0"/>
              </a:rPr>
              <a:t>任何人都可以通过 </a:t>
            </a:r>
            <a:r>
              <a:rPr lang="en-US" altLang="zh-CN" sz="1800" b="0" i="0" dirty="0">
                <a:effectLst/>
                <a:latin typeface="Arial" panose="020B0604020202020204" pitchFamily="34" charset="0"/>
              </a:rPr>
              <a:t>Mirror </a:t>
            </a:r>
            <a:r>
              <a:rPr lang="zh-CN" altLang="en-US" sz="1800" b="0" i="0" dirty="0">
                <a:effectLst/>
                <a:latin typeface="Arial" panose="020B0604020202020204" pitchFamily="34" charset="0"/>
              </a:rPr>
              <a:t>发起或参与众筹。</a:t>
            </a:r>
            <a:r>
              <a:rPr lang="zh-CN" altLang="en-US" sz="1800" dirty="0"/>
              <a:t>支持者存入</a:t>
            </a:r>
            <a:r>
              <a:rPr lang="en-US" altLang="zh-CN" sz="1800" dirty="0"/>
              <a:t>ETH</a:t>
            </a:r>
            <a:r>
              <a:rPr lang="zh-CN" altLang="en-US" sz="1800" dirty="0"/>
              <a:t>来资助项目以换取代币。</a:t>
            </a:r>
            <a:endParaRPr lang="en-US" altLang="zh-CN" sz="1800" dirty="0"/>
          </a:p>
          <a:p>
            <a:endParaRPr lang="en-US" altLang="zh-CN" sz="1800" dirty="0"/>
          </a:p>
          <a:p>
            <a:r>
              <a:rPr lang="zh-CN" altLang="en-US" sz="1800" dirty="0"/>
              <a:t>数字藏品（</a:t>
            </a:r>
            <a:r>
              <a:rPr lang="en-US" altLang="zh-CN" sz="1800" dirty="0"/>
              <a:t>Editions</a:t>
            </a:r>
            <a:r>
              <a:rPr lang="zh-CN" altLang="en-US" sz="1800" dirty="0"/>
              <a:t>）与拍卖（</a:t>
            </a:r>
            <a:r>
              <a:rPr lang="en-US" altLang="zh-CN" sz="1800" dirty="0"/>
              <a:t>Auctions</a:t>
            </a:r>
            <a:r>
              <a:rPr lang="zh-CN" altLang="en-US" sz="1800" dirty="0"/>
              <a:t>）：类似</a:t>
            </a:r>
            <a:r>
              <a:rPr lang="en-US" altLang="zh-CN" sz="1800" dirty="0"/>
              <a:t>OPENSEA</a:t>
            </a:r>
            <a:r>
              <a:rPr lang="zh-CN" altLang="en-US" sz="1800" dirty="0"/>
              <a:t>上</a:t>
            </a:r>
            <a:r>
              <a:rPr lang="en-US" altLang="zh-CN" sz="1800" dirty="0"/>
              <a:t>NFT</a:t>
            </a:r>
            <a:r>
              <a:rPr lang="zh-CN" altLang="en-US" sz="1800" dirty="0"/>
              <a:t>的创作与销售，通过藏品功能创建自己的</a:t>
            </a:r>
            <a:r>
              <a:rPr lang="en-US" altLang="zh-CN" sz="1800" dirty="0"/>
              <a:t>NFT</a:t>
            </a:r>
            <a:r>
              <a:rPr lang="zh-CN" altLang="en-US" sz="1800" dirty="0"/>
              <a:t>，并在拍卖中发起销售。</a:t>
            </a:r>
            <a:endParaRPr lang="en-US" altLang="zh-CN" sz="1800" dirty="0"/>
          </a:p>
          <a:p>
            <a:endParaRPr lang="en-US" altLang="zh-CN" sz="1800" dirty="0"/>
          </a:p>
          <a:p>
            <a:r>
              <a:rPr lang="zh-CN" altLang="en-US" sz="1800" dirty="0"/>
              <a:t>合作（</a:t>
            </a:r>
            <a:r>
              <a:rPr lang="en-US" altLang="zh-CN" sz="1800" dirty="0"/>
              <a:t>Splits</a:t>
            </a:r>
            <a:r>
              <a:rPr lang="zh-CN" altLang="en-US" sz="1800" dirty="0"/>
              <a:t>）共享：作品由多人完成，创建一个部署在以太坊上的智能合约，设置多个收益地址后，获得收益将依据规则自动转入到地址。</a:t>
            </a:r>
            <a:endParaRPr lang="en-US" altLang="zh-CN" sz="1800" dirty="0"/>
          </a:p>
          <a:p>
            <a:endParaRPr lang="en-US" altLang="zh-CN" sz="1800" dirty="0"/>
          </a:p>
          <a:p>
            <a:r>
              <a:rPr lang="zh-CN" altLang="en-US" sz="1800" dirty="0"/>
              <a:t>社区投票（</a:t>
            </a:r>
            <a:r>
              <a:rPr lang="en-US" altLang="zh-CN" sz="1800" dirty="0"/>
              <a:t>Token Race</a:t>
            </a:r>
            <a:r>
              <a:rPr lang="zh-CN" altLang="en-US" sz="1800" dirty="0"/>
              <a:t>）：众筹支持者有投票权，对项目实施有决策权。</a:t>
            </a:r>
          </a:p>
        </p:txBody>
      </p:sp>
      <p:sp>
        <p:nvSpPr>
          <p:cNvPr id="4" name="文本框 3"/>
          <p:cNvSpPr txBox="1"/>
          <p:nvPr/>
        </p:nvSpPr>
        <p:spPr>
          <a:xfrm>
            <a:off x="5591945" y="1224775"/>
            <a:ext cx="5976664" cy="4524315"/>
          </a:xfrm>
          <a:prstGeom prst="rect">
            <a:avLst/>
          </a:prstGeom>
          <a:noFill/>
        </p:spPr>
        <p:txBody>
          <a:bodyPr wrap="square" rtlCol="0">
            <a:spAutoFit/>
          </a:bodyPr>
          <a:lstStyle/>
          <a:p>
            <a:r>
              <a:rPr lang="en-US" altLang="zh-CN" sz="1800" b="0" i="0" dirty="0">
                <a:effectLst/>
                <a:latin typeface="Arial" panose="020B0604020202020204" pitchFamily="34" charset="0"/>
              </a:rPr>
              <a:t>Twitter </a:t>
            </a:r>
            <a:r>
              <a:rPr lang="zh-CN" altLang="en-US" sz="1800" b="0" i="0" dirty="0">
                <a:effectLst/>
                <a:latin typeface="Arial" panose="020B0604020202020204" pitchFamily="34" charset="0"/>
              </a:rPr>
              <a:t>预览：通过任意一个推特 </a:t>
            </a:r>
            <a:r>
              <a:rPr lang="en-US" altLang="zh-CN" sz="1800" b="0" i="0" dirty="0">
                <a:effectLst/>
                <a:latin typeface="Arial" panose="020B0604020202020204" pitchFamily="34" charset="0"/>
              </a:rPr>
              <a:t>URL </a:t>
            </a:r>
            <a:r>
              <a:rPr lang="zh-CN" altLang="en-US" sz="1800" b="0" i="0" dirty="0">
                <a:effectLst/>
                <a:latin typeface="Arial" panose="020B0604020202020204" pitchFamily="34" charset="0"/>
              </a:rPr>
              <a:t>可插入一条单独的推文或整个 </a:t>
            </a:r>
            <a:r>
              <a:rPr lang="en-US" altLang="zh-CN" sz="1800" b="0" i="0" dirty="0">
                <a:effectLst/>
                <a:latin typeface="Arial" panose="020B0604020202020204" pitchFamily="34" charset="0"/>
              </a:rPr>
              <a:t>thread</a:t>
            </a:r>
            <a:r>
              <a:rPr lang="zh-CN" altLang="en-US" sz="1800" b="0" i="0" dirty="0">
                <a:effectLst/>
                <a:latin typeface="Arial" panose="020B0604020202020204" pitchFamily="34" charset="0"/>
              </a:rPr>
              <a:t>。</a:t>
            </a:r>
            <a:endParaRPr lang="en-US" altLang="zh-CN" sz="1800" b="0" i="0" dirty="0">
              <a:effectLst/>
              <a:latin typeface="Arial" panose="020B0604020202020204" pitchFamily="34" charset="0"/>
            </a:endParaRPr>
          </a:p>
          <a:p>
            <a:br>
              <a:rPr lang="zh-CN" altLang="en-US" sz="1800" dirty="0">
                <a:effectLst/>
              </a:rPr>
            </a:br>
            <a:r>
              <a:rPr lang="zh-CN" altLang="en-US" sz="1800" dirty="0">
                <a:effectLst/>
                <a:latin typeface="Arial" panose="020B0604020202020204" pitchFamily="34" charset="0"/>
              </a:rPr>
              <a:t>多版 </a:t>
            </a:r>
            <a:r>
              <a:rPr lang="en-US" altLang="zh-CN" sz="1800" dirty="0">
                <a:effectLst/>
                <a:latin typeface="Arial" panose="020B0604020202020204" pitchFamily="34" charset="0"/>
              </a:rPr>
              <a:t>NFT</a:t>
            </a:r>
            <a:r>
              <a:rPr lang="zh-CN" altLang="en-US" sz="1800" dirty="0">
                <a:effectLst/>
                <a:latin typeface="Arial" panose="020B0604020202020204" pitchFamily="34" charset="0"/>
              </a:rPr>
              <a:t>：多版 </a:t>
            </a:r>
            <a:r>
              <a:rPr lang="en-US" altLang="zh-CN" sz="1800" dirty="0">
                <a:effectLst/>
                <a:latin typeface="Arial" panose="020B0604020202020204" pitchFamily="34" charset="0"/>
              </a:rPr>
              <a:t>NFT </a:t>
            </a:r>
            <a:r>
              <a:rPr lang="zh-CN" altLang="en-US" sz="1800" dirty="0">
                <a:effectLst/>
                <a:latin typeface="Arial" panose="020B0604020202020204" pitchFamily="34" charset="0"/>
              </a:rPr>
              <a:t>是创作者以固定价格铸造有限供应的相同的 </a:t>
            </a:r>
            <a:r>
              <a:rPr lang="en-US" altLang="zh-CN" sz="1800" dirty="0">
                <a:effectLst/>
                <a:latin typeface="Arial" panose="020B0604020202020204" pitchFamily="34" charset="0"/>
              </a:rPr>
              <a:t>NFT </a:t>
            </a:r>
            <a:r>
              <a:rPr lang="zh-CN" altLang="en-US" sz="1800" dirty="0">
                <a:effectLst/>
                <a:latin typeface="Arial" panose="020B0604020202020204" pitchFamily="34" charset="0"/>
              </a:rPr>
              <a:t>的一种方式。</a:t>
            </a:r>
            <a:endParaRPr lang="en-US" altLang="zh-CN" sz="1800" dirty="0">
              <a:effectLst/>
              <a:latin typeface="Arial" panose="020B0604020202020204" pitchFamily="34" charset="0"/>
            </a:endParaRPr>
          </a:p>
          <a:p>
            <a:br>
              <a:rPr lang="zh-CN" altLang="en-US" sz="1800" dirty="0">
                <a:effectLst/>
              </a:rPr>
            </a:br>
            <a:r>
              <a:rPr lang="zh-CN" altLang="en-US" sz="1800" dirty="0">
                <a:effectLst/>
                <a:latin typeface="Arial" panose="020B0604020202020204" pitchFamily="34" charset="0"/>
              </a:rPr>
              <a:t>多版文章：多版文章是一种通过限量版 </a:t>
            </a:r>
            <a:r>
              <a:rPr lang="en-US" altLang="zh-CN" sz="1800" dirty="0">
                <a:effectLst/>
                <a:latin typeface="Arial" panose="020B0604020202020204" pitchFamily="34" charset="0"/>
              </a:rPr>
              <a:t>NFT </a:t>
            </a:r>
            <a:r>
              <a:rPr lang="zh-CN" altLang="en-US" sz="1800" dirty="0">
                <a:effectLst/>
                <a:latin typeface="Arial" panose="020B0604020202020204" pitchFamily="34" charset="0"/>
              </a:rPr>
              <a:t>使 </a:t>
            </a:r>
            <a:r>
              <a:rPr lang="en-US" altLang="zh-CN" sz="1800" dirty="0">
                <a:effectLst/>
                <a:latin typeface="Arial" panose="020B0604020202020204" pitchFamily="34" charset="0"/>
              </a:rPr>
              <a:t>Mirror </a:t>
            </a:r>
            <a:r>
              <a:rPr lang="zh-CN" altLang="en-US" sz="1800" dirty="0">
                <a:effectLst/>
                <a:latin typeface="Arial" panose="020B0604020202020204" pitchFamily="34" charset="0"/>
              </a:rPr>
              <a:t>上的写作具有收藏价值的方式。</a:t>
            </a:r>
            <a:endParaRPr lang="en-US" altLang="zh-CN" sz="1800" dirty="0">
              <a:effectLst/>
              <a:latin typeface="Arial" panose="020B0604020202020204" pitchFamily="34" charset="0"/>
            </a:endParaRPr>
          </a:p>
          <a:p>
            <a:br>
              <a:rPr lang="zh-CN" altLang="en-US" sz="1800" dirty="0">
                <a:effectLst/>
              </a:rPr>
            </a:br>
            <a:r>
              <a:rPr lang="en-US" altLang="zh-CN" sz="1800" dirty="0">
                <a:effectLst/>
                <a:latin typeface="Arial" panose="020B0604020202020204" pitchFamily="34" charset="0"/>
              </a:rPr>
              <a:t>Token Race</a:t>
            </a:r>
            <a:r>
              <a:rPr lang="zh-CN" altLang="en-US" sz="1800" dirty="0">
                <a:effectLst/>
                <a:latin typeface="Arial" panose="020B0604020202020204" pitchFamily="34" charset="0"/>
              </a:rPr>
              <a:t>：</a:t>
            </a:r>
            <a:r>
              <a:rPr lang="en-US" altLang="zh-CN" sz="1800" dirty="0">
                <a:effectLst/>
                <a:latin typeface="Arial" panose="020B0604020202020204" pitchFamily="34" charset="0"/>
              </a:rPr>
              <a:t>Mirror </a:t>
            </a:r>
            <a:r>
              <a:rPr lang="zh-CN" altLang="en-US" sz="1800" dirty="0">
                <a:effectLst/>
                <a:latin typeface="Arial" panose="020B0604020202020204" pitchFamily="34" charset="0"/>
              </a:rPr>
              <a:t>支持创建 </a:t>
            </a:r>
            <a:r>
              <a:rPr lang="en-US" altLang="zh-CN" sz="1800" dirty="0">
                <a:effectLst/>
                <a:latin typeface="Arial" panose="020B0604020202020204" pitchFamily="34" charset="0"/>
              </a:rPr>
              <a:t>Token Race</a:t>
            </a:r>
            <a:r>
              <a:rPr lang="zh-CN" altLang="en-US" sz="1800" dirty="0">
                <a:effectLst/>
                <a:latin typeface="Arial" panose="020B0604020202020204" pitchFamily="34" charset="0"/>
              </a:rPr>
              <a:t>，这是</a:t>
            </a:r>
            <a:r>
              <a:rPr lang="en-US" altLang="zh-CN" sz="1800" dirty="0">
                <a:effectLst/>
                <a:latin typeface="Arial" panose="020B0604020202020204" pitchFamily="34" charset="0"/>
              </a:rPr>
              <a:t>$WRITE Race </a:t>
            </a:r>
            <a:r>
              <a:rPr lang="zh-CN" altLang="en-US" sz="1800" dirty="0">
                <a:effectLst/>
                <a:latin typeface="Arial" panose="020B0604020202020204" pitchFamily="34" charset="0"/>
              </a:rPr>
              <a:t>的衍生品。代币竞赛是一个简单的基于期限的治理工具，允许你上传提案，并允许社区根据他们在某个时间点持有的特定 </a:t>
            </a:r>
            <a:r>
              <a:rPr lang="en-US" altLang="zh-CN" sz="1800" dirty="0">
                <a:effectLst/>
                <a:latin typeface="Arial" panose="020B0604020202020204" pitchFamily="34" charset="0"/>
              </a:rPr>
              <a:t>ERC20 </a:t>
            </a:r>
            <a:r>
              <a:rPr lang="zh-CN" altLang="en-US" sz="1800" dirty="0">
                <a:effectLst/>
                <a:latin typeface="Arial" panose="020B0604020202020204" pitchFamily="34" charset="0"/>
              </a:rPr>
              <a:t>代币或 </a:t>
            </a:r>
            <a:r>
              <a:rPr lang="en-US" altLang="zh-CN" sz="1800" dirty="0">
                <a:effectLst/>
                <a:latin typeface="Arial" panose="020B0604020202020204" pitchFamily="34" charset="0"/>
              </a:rPr>
              <a:t>ERC721 </a:t>
            </a:r>
            <a:r>
              <a:rPr lang="zh-CN" altLang="en-US" sz="1800" dirty="0">
                <a:effectLst/>
                <a:latin typeface="Arial" panose="020B0604020202020204" pitchFamily="34" charset="0"/>
              </a:rPr>
              <a:t>代币（</a:t>
            </a:r>
            <a:r>
              <a:rPr lang="en-US" altLang="zh-CN" sz="1800" dirty="0">
                <a:effectLst/>
                <a:latin typeface="Arial" panose="020B0604020202020204" pitchFamily="34" charset="0"/>
              </a:rPr>
              <a:t>NFT</a:t>
            </a:r>
            <a:r>
              <a:rPr lang="zh-CN" altLang="en-US" sz="1800" dirty="0">
                <a:effectLst/>
                <a:latin typeface="Arial" panose="020B0604020202020204" pitchFamily="34" charset="0"/>
              </a:rPr>
              <a:t>）进行投票。</a:t>
            </a:r>
            <a:endParaRPr lang="zh-CN" altLang="en-US" sz="1800" dirty="0">
              <a:effectLst/>
            </a:endParaRPr>
          </a:p>
          <a:p>
            <a:br>
              <a:rPr lang="zh-CN" altLang="en-US" sz="1800" b="0" i="0" dirty="0">
                <a:effectLst/>
                <a:latin typeface="Helvetica Neue"/>
              </a:rPr>
            </a:b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fade/>
      </p:transition>
    </mc:Choice>
    <mc:Fallback xmlns="">
      <p:transition spd="slow" advClick="0"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红蓝色简约工作总结PPT模板"/>
  <p:tag name="COMMONDATA" val="eyJoZGlkIjoiYzM0ZmUxMDI4M2Y2ZjM5NjgzY2UxMjI2MDcxZDYzNDkifQ=="/>
</p:tagLst>
</file>

<file path=ppt/theme/theme1.xml><?xml version="1.0" encoding="utf-8"?>
<a:theme xmlns:a="http://schemas.openxmlformats.org/drawingml/2006/main" name="Office 主题​​">
  <a:themeElements>
    <a:clrScheme name="自定义 82">
      <a:dk1>
        <a:sysClr val="windowText" lastClr="000000"/>
      </a:dk1>
      <a:lt1>
        <a:sysClr val="window" lastClr="FFFFFF"/>
      </a:lt1>
      <a:dk2>
        <a:srgbClr val="4E3B30"/>
      </a:dk2>
      <a:lt2>
        <a:srgbClr val="7F7F7F"/>
      </a:lt2>
      <a:accent1>
        <a:srgbClr val="2B6D95"/>
      </a:accent1>
      <a:accent2>
        <a:srgbClr val="DF4D4D"/>
      </a:accent2>
      <a:accent3>
        <a:srgbClr val="2B6D95"/>
      </a:accent3>
      <a:accent4>
        <a:srgbClr val="DF4D4D"/>
      </a:accent4>
      <a:accent5>
        <a:srgbClr val="2B6D95"/>
      </a:accent5>
      <a:accent6>
        <a:srgbClr val="DF4D4D"/>
      </a:accent6>
      <a:hlink>
        <a:srgbClr val="AD1F1F"/>
      </a:hlink>
      <a:folHlink>
        <a:srgbClr val="FFC42F"/>
      </a:folHlink>
    </a:clrScheme>
    <a:fontScheme name="n31tureb">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1525</Words>
  <Application>Microsoft Office PowerPoint</Application>
  <PresentationFormat>宽屏</PresentationFormat>
  <Paragraphs>198</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Arial</vt:lpstr>
      <vt:lpstr>Calibri</vt:lpstr>
      <vt:lpstr>黑体</vt:lpstr>
      <vt:lpstr>字魂105号-简雅黑</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红蓝色简约工作总结PPT模板</dc:title>
  <dc:creator>USER</dc:creator>
  <cp:lastModifiedBy>chen xiaoyi</cp:lastModifiedBy>
  <cp:revision>483</cp:revision>
  <dcterms:created xsi:type="dcterms:W3CDTF">2021-12-24T04:08:00Z</dcterms:created>
  <dcterms:modified xsi:type="dcterms:W3CDTF">2022-06-06T10:42:09Z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5A28F00148B14EC1A7D86B1BA165E2AE</vt:lpwstr>
  </property>
</Properties>
</file>